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61" r:id="rId19"/>
    <p:sldId id="276" r:id="rId20"/>
    <p:sldId id="277" r:id="rId21"/>
    <p:sldId id="278" r:id="rId22"/>
    <p:sldId id="262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6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04E83-9EE2-45E8-8810-4DB307271F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5E5A34-C859-4702-9EB6-9A479D53DA0D}">
      <dgm:prSet/>
      <dgm:spPr/>
      <dgm:t>
        <a:bodyPr/>
        <a:lstStyle/>
        <a:p>
          <a:r>
            <a:rPr lang="ru-KZ" b="1" i="0" baseline="0"/>
            <a:t>Бактериялық аурулар:</a:t>
          </a:r>
          <a:r>
            <a:rPr lang="ru-KZ" b="0" i="0" baseline="0"/>
            <a:t> Шаяндардың денесінің қарауытуы (shell disease), сепсис.</a:t>
          </a:r>
          <a:endParaRPr lang="en-US"/>
        </a:p>
      </dgm:t>
    </dgm:pt>
    <dgm:pt modelId="{E5D555A2-8EAD-4683-827B-31ED99255481}" type="parTrans" cxnId="{4DCEA2CC-6514-4214-BBA5-21B0C84C34D6}">
      <dgm:prSet/>
      <dgm:spPr/>
      <dgm:t>
        <a:bodyPr/>
        <a:lstStyle/>
        <a:p>
          <a:endParaRPr lang="en-US"/>
        </a:p>
      </dgm:t>
    </dgm:pt>
    <dgm:pt modelId="{55539123-F95C-4AAC-9090-6E67B77820AA}" type="sibTrans" cxnId="{4DCEA2CC-6514-4214-BBA5-21B0C84C34D6}">
      <dgm:prSet/>
      <dgm:spPr/>
      <dgm:t>
        <a:bodyPr/>
        <a:lstStyle/>
        <a:p>
          <a:endParaRPr lang="en-US"/>
        </a:p>
      </dgm:t>
    </dgm:pt>
    <dgm:pt modelId="{D9956764-BF91-4CAC-9BEE-5486AEE48215}">
      <dgm:prSet/>
      <dgm:spPr/>
      <dgm:t>
        <a:bodyPr/>
        <a:lstStyle/>
        <a:p>
          <a:r>
            <a:rPr lang="ru-KZ" b="1" i="0" baseline="0"/>
            <a:t>Саңырауқұлақтық аурулар:</a:t>
          </a:r>
          <a:r>
            <a:rPr lang="ru-KZ" b="0" i="0" baseline="0"/>
            <a:t> </a:t>
          </a:r>
          <a:r>
            <a:rPr lang="ru-KZ" b="0" i="1" baseline="0"/>
            <a:t>Saprolegnia</a:t>
          </a:r>
          <a:r>
            <a:rPr lang="ru-KZ" b="0" i="0" baseline="0"/>
            <a:t> немесе </a:t>
          </a:r>
          <a:r>
            <a:rPr lang="ru-KZ" b="0" i="1" baseline="0"/>
            <a:t>Aphanomyces</a:t>
          </a:r>
          <a:r>
            <a:rPr lang="ru-KZ" b="0" i="0" baseline="0"/>
            <a:t> түрлері тудыратын, денесінде мақта тәрізді өңез түзіліп, жұмыртқаларының өліміне әкелетін аурулар. </a:t>
          </a:r>
          <a:endParaRPr lang="en-US"/>
        </a:p>
      </dgm:t>
    </dgm:pt>
    <dgm:pt modelId="{0F62EB51-F11D-4AAE-A243-9A2B5D2ADAD3}" type="parTrans" cxnId="{4506620D-C813-4CB3-87A6-0EDCADBA3CD2}">
      <dgm:prSet/>
      <dgm:spPr/>
      <dgm:t>
        <a:bodyPr/>
        <a:lstStyle/>
        <a:p>
          <a:endParaRPr lang="en-US"/>
        </a:p>
      </dgm:t>
    </dgm:pt>
    <dgm:pt modelId="{39B86B90-FDE1-4E0B-9257-FA3A1C815850}" type="sibTrans" cxnId="{4506620D-C813-4CB3-87A6-0EDCADBA3CD2}">
      <dgm:prSet/>
      <dgm:spPr/>
      <dgm:t>
        <a:bodyPr/>
        <a:lstStyle/>
        <a:p>
          <a:endParaRPr lang="en-US"/>
        </a:p>
      </dgm:t>
    </dgm:pt>
    <dgm:pt modelId="{198A5F8E-DEB8-4C06-AEB0-A5F615BA4177}" type="pres">
      <dgm:prSet presAssocID="{CC904E83-9EE2-45E8-8810-4DB307271F3E}" presName="linear" presStyleCnt="0">
        <dgm:presLayoutVars>
          <dgm:animLvl val="lvl"/>
          <dgm:resizeHandles val="exact"/>
        </dgm:presLayoutVars>
      </dgm:prSet>
      <dgm:spPr/>
    </dgm:pt>
    <dgm:pt modelId="{1ECDA66E-1C30-4BA8-B2F2-4B2C148FAAAB}" type="pres">
      <dgm:prSet presAssocID="{D45E5A34-C859-4702-9EB6-9A479D53DA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1CCCDA-2308-45E1-9E49-840BBCC88D4C}" type="pres">
      <dgm:prSet presAssocID="{55539123-F95C-4AAC-9090-6E67B77820AA}" presName="spacer" presStyleCnt="0"/>
      <dgm:spPr/>
    </dgm:pt>
    <dgm:pt modelId="{8CF3439F-B8B6-494B-806E-78347455CA57}" type="pres">
      <dgm:prSet presAssocID="{D9956764-BF91-4CAC-9BEE-5486AEE4821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506620D-C813-4CB3-87A6-0EDCADBA3CD2}" srcId="{CC904E83-9EE2-45E8-8810-4DB307271F3E}" destId="{D9956764-BF91-4CAC-9BEE-5486AEE48215}" srcOrd="1" destOrd="0" parTransId="{0F62EB51-F11D-4AAE-A243-9A2B5D2ADAD3}" sibTransId="{39B86B90-FDE1-4E0B-9257-FA3A1C815850}"/>
    <dgm:cxn modelId="{D3CC722C-159F-422C-9A9A-9838754EF871}" type="presOf" srcId="{CC904E83-9EE2-45E8-8810-4DB307271F3E}" destId="{198A5F8E-DEB8-4C06-AEB0-A5F615BA4177}" srcOrd="0" destOrd="0" presId="urn:microsoft.com/office/officeart/2005/8/layout/vList2"/>
    <dgm:cxn modelId="{140733C6-E9BA-478A-AF01-88B12CD3A05E}" type="presOf" srcId="{D45E5A34-C859-4702-9EB6-9A479D53DA0D}" destId="{1ECDA66E-1C30-4BA8-B2F2-4B2C148FAAAB}" srcOrd="0" destOrd="0" presId="urn:microsoft.com/office/officeart/2005/8/layout/vList2"/>
    <dgm:cxn modelId="{4DCEA2CC-6514-4214-BBA5-21B0C84C34D6}" srcId="{CC904E83-9EE2-45E8-8810-4DB307271F3E}" destId="{D45E5A34-C859-4702-9EB6-9A479D53DA0D}" srcOrd="0" destOrd="0" parTransId="{E5D555A2-8EAD-4683-827B-31ED99255481}" sibTransId="{55539123-F95C-4AAC-9090-6E67B77820AA}"/>
    <dgm:cxn modelId="{D415C0CE-5DD7-4933-9BA6-821617337021}" type="presOf" srcId="{D9956764-BF91-4CAC-9BEE-5486AEE48215}" destId="{8CF3439F-B8B6-494B-806E-78347455CA57}" srcOrd="0" destOrd="0" presId="urn:microsoft.com/office/officeart/2005/8/layout/vList2"/>
    <dgm:cxn modelId="{F5B28FE8-0B6D-4442-ABBE-0A0264ACDC80}" type="presParOf" srcId="{198A5F8E-DEB8-4C06-AEB0-A5F615BA4177}" destId="{1ECDA66E-1C30-4BA8-B2F2-4B2C148FAAAB}" srcOrd="0" destOrd="0" presId="urn:microsoft.com/office/officeart/2005/8/layout/vList2"/>
    <dgm:cxn modelId="{946A821D-7354-415A-97DA-7FC8D92BAD39}" type="presParOf" srcId="{198A5F8E-DEB8-4C06-AEB0-A5F615BA4177}" destId="{F21CCCDA-2308-45E1-9E49-840BBCC88D4C}" srcOrd="1" destOrd="0" presId="urn:microsoft.com/office/officeart/2005/8/layout/vList2"/>
    <dgm:cxn modelId="{CFA59ED7-0F32-486F-967D-3AF99B050E61}" type="presParOf" srcId="{198A5F8E-DEB8-4C06-AEB0-A5F615BA4177}" destId="{8CF3439F-B8B6-494B-806E-78347455CA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DA66E-1C30-4BA8-B2F2-4B2C148FAAAB}">
      <dsp:nvSpPr>
        <dsp:cNvPr id="0" name=""/>
        <dsp:cNvSpPr/>
      </dsp:nvSpPr>
      <dsp:spPr>
        <a:xfrm>
          <a:off x="0" y="721268"/>
          <a:ext cx="5987844" cy="141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000" b="1" i="0" kern="1200" baseline="0"/>
            <a:t>Бактериялық аурулар:</a:t>
          </a:r>
          <a:r>
            <a:rPr lang="ru-KZ" sz="2000" b="0" i="0" kern="1200" baseline="0"/>
            <a:t> Шаяндардың денесінің қарауытуы (shell disease), сепсис.</a:t>
          </a:r>
          <a:endParaRPr lang="en-US" sz="2000" kern="1200"/>
        </a:p>
      </dsp:txBody>
      <dsp:txXfrm>
        <a:off x="69180" y="790448"/>
        <a:ext cx="5849484" cy="1278802"/>
      </dsp:txXfrm>
    </dsp:sp>
    <dsp:sp modelId="{8CF3439F-B8B6-494B-806E-78347455CA57}">
      <dsp:nvSpPr>
        <dsp:cNvPr id="0" name=""/>
        <dsp:cNvSpPr/>
      </dsp:nvSpPr>
      <dsp:spPr>
        <a:xfrm>
          <a:off x="0" y="2196031"/>
          <a:ext cx="5987844" cy="141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000" b="1" i="0" kern="1200" baseline="0"/>
            <a:t>Саңырауқұлақтық аурулар:</a:t>
          </a:r>
          <a:r>
            <a:rPr lang="ru-KZ" sz="2000" b="0" i="0" kern="1200" baseline="0"/>
            <a:t> </a:t>
          </a:r>
          <a:r>
            <a:rPr lang="ru-KZ" sz="2000" b="0" i="1" kern="1200" baseline="0"/>
            <a:t>Saprolegnia</a:t>
          </a:r>
          <a:r>
            <a:rPr lang="ru-KZ" sz="2000" b="0" i="0" kern="1200" baseline="0"/>
            <a:t> немесе </a:t>
          </a:r>
          <a:r>
            <a:rPr lang="ru-KZ" sz="2000" b="0" i="1" kern="1200" baseline="0"/>
            <a:t>Aphanomyces</a:t>
          </a:r>
          <a:r>
            <a:rPr lang="ru-KZ" sz="2000" b="0" i="0" kern="1200" baseline="0"/>
            <a:t> түрлері тудыратын, денесінде мақта тәрізді өңез түзіліп, жұмыртқаларының өліміне әкелетін аурулар. </a:t>
          </a:r>
          <a:endParaRPr lang="en-US" sz="2000" kern="1200"/>
        </a:p>
      </dsp:txBody>
      <dsp:txXfrm>
        <a:off x="69180" y="2265211"/>
        <a:ext cx="5849484" cy="127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96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9378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131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901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039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5055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4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778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86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K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854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K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9209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19B2E65-854E-4579-92F8-DA0D0C9F3F4D}" type="datetimeFigureOut">
              <a:rPr lang="ru-KZ" smtClean="0"/>
              <a:t>13.04.2026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C592D4C-753A-44E5-8598-FA45C12094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14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954a16bda8dfd6ee&amp;sxsrf=ANbL-n7jvq4jATKA3KXjSuAkTElfBLYF_Q%3A1775839486575&amp;q=%D0%91%D1%80%D0%B0%D0%BD%D1%85%D0%B8%D0%BE%D0%BC%D0%B8%D0%BA%D0%BE%D0%B7+%28%D0%B6%D0%B5%D0%BB%D0%B1%D0%B5%D0%B7%D0%B5%D0%BA+%D1%88%D1%96%D1%80%D1%96%D0%B3%D1%96%29&amp;source=lnms&amp;fbs=ADc_l-bs2zYa4_vOddERTHH0rF8C71AMoirKOTh0LqkjZWUU1fVBZOeOExYBlEafYI5gCkDy6i9tmP9OPG4CY3XVtjqYpoW-8RSYPtNt1fiqwv_jAhweUIwbpl-h81dXh-zVuEz2PftMS0aM-k7uT62kw18jIm-dOMCvUnlweFosUYOJD5o5BrKRwWwkVAIRT5fZ23tCox6F8LWX7FSNzkM5COxSuZzc2296bJEE9IyM5nm5iTsCTNheTH0tRwloVT35LDC5qwzXVjKId8-qMNs9kTmftgxeOg&amp;sa=X&amp;ved=2ahUKEwiju8fC7uOTAxXLPxAIHQCjMjEQgK4QegQIBhAD&amp;biw=1536&amp;bih=695&amp;dpr=1.25&amp;mstk=AUtExfDaqdAI-4Ksnu5b2n66UtwQ8AYH_x3wZE2kpZ0CYGCSEPKV0oq-HYnnyUS6zpo3n74SQgCH5qOAyBYn700ewgvsuvEOabtAxYOo3EIlMtTZVHYoTHMdQNqqFIaU-iStalYPLjsp-Va6tO1cYJgPoUwAd4nIXWXjJjtfMd6fF-L3B7g&amp;csui=3" TargetMode="External"/><Relationship Id="rId2" Type="http://schemas.openxmlformats.org/officeDocument/2006/relationships/hyperlink" Target="https://www.google.com/search?sca_esv=954a16bda8dfd6ee&amp;sxsrf=ANbL-n7jvq4jATKA3KXjSuAkTElfBLYF_Q%3A1775839486575&amp;q=%D0%A1%D0%B0%D0%BF%D1%80%D0%BE%D0%BB%D0%B5%D0%B3%D0%BD%D0%B8%D0%BE%D0%B7&amp;source=lnms&amp;fbs=ADc_l-bs2zYa4_vOddERTHH0rF8C71AMoirKOTh0LqkjZWUU1fVBZOeOExYBlEafYI5gCkDy6i9tmP9OPG4CY3XVtjqYpoW-8RSYPtNt1fiqwv_jAhweUIwbpl-h81dXh-zVuEz2PftMS0aM-k7uT62kw18jIm-dOMCvUnlweFosUYOJD5o5BrKRwWwkVAIRT5fZ23tCox6F8LWX7FSNzkM5COxSuZzc2296bJEE9IyM5nm5iTsCTNheTH0tRwloVT35LDC5qwzXVjKId8-qMNs9kTmftgxeOg&amp;sa=X&amp;ved=2ahUKEwiju8fC7uOTAxXLPxAIHQCjMjEQgK4QegQIBhAB&amp;biw=1536&amp;bih=695&amp;dpr=1.25&amp;mstk=AUtExfDaqdAI-4Ksnu5b2n66UtwQ8AYH_x3wZE2kpZ0CYGCSEPKV0oq-HYnnyUS6zpo3n74SQgCH5qOAyBYn700ewgvsuvEOabtAxYOo3EIlMtTZVHYoTHMdQNqqFIaU-iStalYPLjsp-Va6tO1cYJgPoUwAd4nIXWXjJjtfMd6fF-L3B7g&amp;csui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954a16bda8dfd6ee&amp;sxsrf=ANbL-n7jvq4jATKA3KXjSuAkTElfBLYF_Q%3A1775839486575&amp;q=%D0%A4%D1%83%D1%80%D1%83%D0%BD%D0%BA%D1%83%D0%BB%D0%B5%D0%B7&amp;source=lnms&amp;fbs=ADc_l-bs2zYa4_vOddERTHH0rF8C71AMoirKOTh0LqkjZWUU1fVBZOeOExYBlEafYI5gCkDy6i9tmP9OPG4CY3XVtjqYpoW-8RSYPtNt1fiqwv_jAhweUIwbpl-h81dXh-zVuEz2PftMS0aM-k7uT62kw18jIm-dOMCvUnlweFosUYOJD5o5BrKRwWwkVAIRT5fZ23tCox6F8LWX7FSNzkM5COxSuZzc2296bJEE9IyM5nm5iTsCTNheTH0tRwloVT35LDC5qwzXVjKId8-qMNs9kTmftgxeOg&amp;sa=X&amp;ved=2ahUKEwiju8fC7uOTAxXLPxAIHQCjMjEQgK4QegQIBBAD&amp;biw=1536&amp;bih=695&amp;dpr=1.25&amp;mstk=AUtExfDaqdAI-4Ksnu5b2n66UtwQ8AYH_x3wZE2kpZ0CYGCSEPKV0oq-HYnnyUS6zpo3n74SQgCH5qOAyBYn700ewgvsuvEOabtAxYOo3EIlMtTZVHYoTHMdQNqqFIaU-iStalYPLjsp-Va6tO1cYJgPoUwAd4nIXWXjJjtfMd6fF-L3B7g&amp;csui=3" TargetMode="External"/><Relationship Id="rId2" Type="http://schemas.openxmlformats.org/officeDocument/2006/relationships/hyperlink" Target="https://www.google.com/search?sca_esv=954a16bda8dfd6ee&amp;sxsrf=ANbL-n7jvq4jATKA3KXjSuAkTElfBLYF_Q%3A1775839486575&amp;q=%D0%90%D1%8D%D1%80%D0%BE%D0%BC%D0%BE%D0%BD%D0%BE%D0%B7+%28%D2%9B%D1%8B%D0%B7%D1%8B%D0%BB+%D0%B0%D1%83%D1%80%D1%83%29&amp;source=lnms&amp;fbs=ADc_l-bs2zYa4_vOddERTHH0rF8C71AMoirKOTh0LqkjZWUU1fVBZOeOExYBlEafYI5gCkDy6i9tmP9OPG4CY3XVtjqYpoW-8RSYPtNt1fiqwv_jAhweUIwbpl-h81dXh-zVuEz2PftMS0aM-k7uT62kw18jIm-dOMCvUnlweFosUYOJD5o5BrKRwWwkVAIRT5fZ23tCox6F8LWX7FSNzkM5COxSuZzc2296bJEE9IyM5nm5iTsCTNheTH0tRwloVT35LDC5qwzXVjKId8-qMNs9kTmftgxeOg&amp;sa=X&amp;ved=2ahUKEwiju8fC7uOTAxXLPxAIHQCjMjEQgK4QegQIBBAB&amp;biw=1536&amp;bih=695&amp;dpr=1.25&amp;mstk=AUtExfDaqdAI-4Ksnu5b2n66UtwQ8AYH_x3wZE2kpZ0CYGCSEPKV0oq-HYnnyUS6zpo3n74SQgCH5qOAyBYn700ewgvsuvEOabtAxYOo3EIlMtTZVHYoTHMdQNqqFIaU-iStalYPLjsp-Va6tO1cYJgPoUwAd4nIXWXjJjtfMd6fF-L3B7g&amp;csui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742CE6-E581-CE1E-F9C5-D79B20D4F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>
            <a:normAutofit/>
          </a:bodyPr>
          <a:lstStyle/>
          <a:p>
            <a:r>
              <a:rPr lang="ru-RU"/>
              <a:t>13 </a:t>
            </a:r>
            <a:r>
              <a:rPr lang="kk-KZ"/>
              <a:t>дәріс</a:t>
            </a:r>
            <a:endParaRPr lang="ru-K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717D-2242-54F1-1701-F793279C6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KZ" sz="4300" dirty="0" err="1"/>
              <a:t>Балықтар</a:t>
            </a:r>
            <a:r>
              <a:rPr lang="ru-KZ" sz="4300" dirty="0"/>
              <a:t> мен </a:t>
            </a:r>
            <a:r>
              <a:rPr lang="ru-KZ" sz="4300" dirty="0" err="1"/>
              <a:t>шаянтәрізділердің</a:t>
            </a:r>
            <a:r>
              <a:rPr lang="ru-KZ" sz="4300" dirty="0"/>
              <a:t> </a:t>
            </a:r>
            <a:r>
              <a:rPr lang="ru-KZ" sz="4300" dirty="0" err="1"/>
              <a:t>бактериялық</a:t>
            </a:r>
            <a:r>
              <a:rPr lang="ru-KZ" sz="4300" dirty="0"/>
              <a:t> </a:t>
            </a:r>
            <a:r>
              <a:rPr lang="ru-KZ" sz="4300" dirty="0" err="1"/>
              <a:t>және</a:t>
            </a:r>
            <a:r>
              <a:rPr lang="ru-KZ" sz="4300" dirty="0"/>
              <a:t> </a:t>
            </a:r>
            <a:r>
              <a:rPr lang="ru-KZ" sz="4300" dirty="0" err="1"/>
              <a:t>саңырауқұлақтық</a:t>
            </a:r>
            <a:r>
              <a:rPr lang="ru-KZ" sz="4300" dirty="0"/>
              <a:t> </a:t>
            </a:r>
            <a:r>
              <a:rPr lang="ru-KZ" sz="4300" dirty="0" err="1"/>
              <a:t>аурулары</a:t>
            </a:r>
            <a:br>
              <a:rPr lang="ru-KZ" sz="4300" dirty="0"/>
            </a:br>
            <a:endParaRPr lang="ru-KZ" sz="4300" dirty="0"/>
          </a:p>
        </p:txBody>
      </p:sp>
    </p:spTree>
    <p:extLst>
      <p:ext uri="{BB962C8B-B14F-4D97-AF65-F5344CB8AC3E}">
        <p14:creationId xmlns:p14="http://schemas.microsoft.com/office/powerpoint/2010/main" val="40661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38951912-9BB8-D8D6-2C24-5E058D65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058" y="5377792"/>
            <a:ext cx="5363951" cy="72547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Албырт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тәрізділердің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аэромониазы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Қоздырғышы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Aeromonas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hydrophila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C8CFF3-1768-4D47-AF59-47911390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4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05EA52-9370-4EC0-A437-A17F4A88C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6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DCF7A5-01A0-E97C-9431-48F2A0F80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r="-4" b="16903"/>
          <a:stretch>
            <a:fillRect/>
          </a:stretch>
        </p:blipFill>
        <p:spPr>
          <a:xfrm>
            <a:off x="1123901" y="1122807"/>
            <a:ext cx="3044952" cy="4297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3CA6C1-AB97-844F-467B-CC85FC35024B}"/>
              </a:ext>
            </a:extLst>
          </p:cNvPr>
          <p:cNvSpPr txBox="1"/>
          <p:nvPr/>
        </p:nvSpPr>
        <p:spPr>
          <a:xfrm>
            <a:off x="5211097" y="895100"/>
            <a:ext cx="589935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KZ" dirty="0" err="1"/>
              <a:t>Қоздырғышы</a:t>
            </a:r>
            <a:r>
              <a:rPr lang="ru-KZ" dirty="0"/>
              <a:t> - </a:t>
            </a:r>
            <a:r>
              <a:rPr lang="ru-KZ" dirty="0" err="1"/>
              <a:t>Vibrionaceae</a:t>
            </a:r>
            <a:r>
              <a:rPr lang="ru-KZ" dirty="0"/>
              <a:t> </a:t>
            </a:r>
            <a:r>
              <a:rPr lang="ru-KZ" dirty="0" err="1"/>
              <a:t>тұқымдасына</a:t>
            </a:r>
            <a:r>
              <a:rPr lang="ru-KZ" dirty="0"/>
              <a:t> </a:t>
            </a:r>
            <a:r>
              <a:rPr lang="ru-KZ" dirty="0" err="1"/>
              <a:t>жататын</a:t>
            </a:r>
            <a:r>
              <a:rPr lang="ru-KZ" dirty="0"/>
              <a:t> </a:t>
            </a:r>
            <a:r>
              <a:rPr lang="ru-KZ" dirty="0" err="1"/>
              <a:t>Aeromonas</a:t>
            </a:r>
            <a:r>
              <a:rPr lang="ru-KZ" dirty="0"/>
              <a:t> </a:t>
            </a:r>
            <a:r>
              <a:rPr lang="ru-KZ" dirty="0" err="1"/>
              <a:t>туысына</a:t>
            </a:r>
            <a:r>
              <a:rPr lang="ru-KZ" dirty="0"/>
              <a:t> </a:t>
            </a:r>
            <a:r>
              <a:rPr lang="ru-KZ" dirty="0" err="1"/>
              <a:t>жататын</a:t>
            </a:r>
            <a:r>
              <a:rPr lang="ru-KZ" dirty="0"/>
              <a:t> </a:t>
            </a:r>
            <a:r>
              <a:rPr lang="ru-KZ" dirty="0" err="1"/>
              <a:t>қозғалмалы</a:t>
            </a:r>
            <a:r>
              <a:rPr lang="ru-KZ" dirty="0"/>
              <a:t> </a:t>
            </a:r>
            <a:r>
              <a:rPr lang="ru-KZ" dirty="0" err="1"/>
              <a:t>аэромонада</a:t>
            </a:r>
            <a:r>
              <a:rPr lang="ru-KZ" dirty="0"/>
              <a:t>. </a:t>
            </a:r>
            <a:r>
              <a:rPr lang="ru-KZ" dirty="0" err="1"/>
              <a:t>Бұлар</a:t>
            </a:r>
            <a:r>
              <a:rPr lang="ru-KZ" dirty="0"/>
              <a:t> </a:t>
            </a:r>
            <a:r>
              <a:rPr lang="ru-KZ" dirty="0" err="1"/>
              <a:t>грамтеріс</a:t>
            </a:r>
            <a:r>
              <a:rPr lang="ru-KZ" dirty="0"/>
              <a:t>, </a:t>
            </a:r>
            <a:r>
              <a:rPr lang="ru-KZ" dirty="0" err="1"/>
              <a:t>қысқа</a:t>
            </a:r>
            <a:r>
              <a:rPr lang="ru-KZ" dirty="0"/>
              <a:t> (1,2–1,8 x 0,6 мкм) </a:t>
            </a:r>
            <a:r>
              <a:rPr lang="ru-KZ" dirty="0" err="1"/>
              <a:t>бір</a:t>
            </a:r>
            <a:r>
              <a:rPr lang="ru-KZ" dirty="0"/>
              <a:t> </a:t>
            </a:r>
            <a:r>
              <a:rPr lang="ru-KZ" dirty="0" err="1"/>
              <a:t>полярлық</a:t>
            </a:r>
            <a:r>
              <a:rPr lang="ru-KZ" dirty="0"/>
              <a:t> </a:t>
            </a:r>
            <a:r>
              <a:rPr lang="ru-KZ" dirty="0" err="1"/>
              <a:t>жалаушасы</a:t>
            </a:r>
            <a:r>
              <a:rPr lang="ru-KZ" dirty="0"/>
              <a:t> бар </a:t>
            </a:r>
            <a:r>
              <a:rPr lang="ru-KZ" dirty="0" err="1"/>
              <a:t>таяқшалар</a:t>
            </a:r>
            <a:r>
              <a:rPr lang="ru-KZ" dirty="0"/>
              <a:t>, оксидаза-</a:t>
            </a:r>
            <a:r>
              <a:rPr lang="ru-KZ" dirty="0" err="1"/>
              <a:t>позитивті</a:t>
            </a:r>
            <a:r>
              <a:rPr lang="ru-KZ" dirty="0"/>
              <a:t>, </a:t>
            </a:r>
            <a:r>
              <a:rPr lang="ru-KZ" dirty="0" err="1"/>
              <a:t>факультативті</a:t>
            </a:r>
            <a:r>
              <a:rPr lang="ru-KZ" dirty="0"/>
              <a:t> </a:t>
            </a:r>
            <a:r>
              <a:rPr lang="ru-KZ" dirty="0" err="1"/>
              <a:t>аэробтар</a:t>
            </a:r>
            <a:r>
              <a:rPr lang="ru-KZ" dirty="0"/>
              <a:t> </a:t>
            </a:r>
            <a:r>
              <a:rPr lang="ru-KZ" dirty="0" err="1"/>
              <a:t>және</a:t>
            </a:r>
            <a:r>
              <a:rPr lang="ru-KZ" dirty="0"/>
              <a:t> </a:t>
            </a:r>
            <a:r>
              <a:rPr lang="ru-KZ" dirty="0" err="1"/>
              <a:t>спораларды</a:t>
            </a:r>
            <a:r>
              <a:rPr lang="ru-KZ" dirty="0"/>
              <a:t> </a:t>
            </a:r>
            <a:r>
              <a:rPr lang="ru-KZ" dirty="0" err="1"/>
              <a:t>немесе</a:t>
            </a:r>
            <a:r>
              <a:rPr lang="ru-KZ" dirty="0"/>
              <a:t> </a:t>
            </a:r>
            <a:r>
              <a:rPr lang="ru-KZ" dirty="0" err="1"/>
              <a:t>капсулаларды</a:t>
            </a:r>
            <a:r>
              <a:rPr lang="ru-KZ" dirty="0"/>
              <a:t> </a:t>
            </a:r>
            <a:r>
              <a:rPr lang="ru-KZ" dirty="0" err="1"/>
              <a:t>түзбейді</a:t>
            </a:r>
            <a:r>
              <a:rPr lang="ru-KZ" dirty="0"/>
              <a:t>.</a:t>
            </a:r>
            <a:endParaRPr lang="kk-KZ" dirty="0"/>
          </a:p>
          <a:p>
            <a:pPr>
              <a:spcAft>
                <a:spcPts val="600"/>
              </a:spcAft>
            </a:pPr>
            <a:r>
              <a:rPr lang="ru-KZ" dirty="0"/>
              <a:t>Эпизоотология. </a:t>
            </a:r>
            <a:r>
              <a:rPr lang="ru-KZ" dirty="0" err="1"/>
              <a:t>Aeromonas</a:t>
            </a:r>
            <a:r>
              <a:rPr lang="ru-KZ" dirty="0"/>
              <a:t> </a:t>
            </a:r>
            <a:r>
              <a:rPr lang="ru-KZ" dirty="0" err="1"/>
              <a:t>кең</a:t>
            </a:r>
            <a:r>
              <a:rPr lang="ru-KZ" dirty="0"/>
              <a:t> </a:t>
            </a:r>
            <a:r>
              <a:rPr lang="ru-KZ" dirty="0" err="1"/>
              <a:t>таралған</a:t>
            </a:r>
            <a:r>
              <a:rPr lang="ru-KZ" dirty="0"/>
              <a:t> </a:t>
            </a:r>
            <a:r>
              <a:rPr lang="ru-KZ" dirty="0" err="1"/>
              <a:t>және</a:t>
            </a:r>
            <a:r>
              <a:rPr lang="ru-KZ" dirty="0"/>
              <a:t> </a:t>
            </a:r>
            <a:r>
              <a:rPr lang="ru-KZ" dirty="0" err="1"/>
              <a:t>барлық</a:t>
            </a:r>
            <a:r>
              <a:rPr lang="ru-KZ" dirty="0"/>
              <a:t> </a:t>
            </a:r>
            <a:r>
              <a:rPr lang="ru-KZ" dirty="0" err="1"/>
              <a:t>балық</a:t>
            </a:r>
            <a:r>
              <a:rPr lang="ru-KZ" dirty="0"/>
              <a:t> </a:t>
            </a:r>
            <a:r>
              <a:rPr lang="ru-KZ" dirty="0" err="1"/>
              <a:t>түрлеріне</a:t>
            </a:r>
            <a:r>
              <a:rPr lang="ru-KZ" dirty="0"/>
              <a:t> </a:t>
            </a:r>
            <a:r>
              <a:rPr lang="ru-KZ" dirty="0" err="1"/>
              <a:t>әсер</a:t>
            </a:r>
            <a:r>
              <a:rPr lang="ru-KZ" dirty="0"/>
              <a:t> </a:t>
            </a:r>
            <a:r>
              <a:rPr lang="ru-KZ" dirty="0" err="1"/>
              <a:t>етеді</a:t>
            </a:r>
            <a:r>
              <a:rPr lang="ru-KZ" dirty="0"/>
              <a:t>. </a:t>
            </a:r>
            <a:r>
              <a:rPr lang="ru-KZ" dirty="0" err="1"/>
              <a:t>Мөңке</a:t>
            </a:r>
            <a:r>
              <a:rPr lang="ru-KZ" dirty="0"/>
              <a:t> </a:t>
            </a:r>
            <a:r>
              <a:rPr lang="ru-KZ" dirty="0" err="1"/>
              <a:t>тұқысы</a:t>
            </a:r>
            <a:r>
              <a:rPr lang="ru-KZ" dirty="0"/>
              <a:t> </a:t>
            </a:r>
            <a:r>
              <a:rPr lang="ru-KZ" dirty="0" err="1"/>
              <a:t>және</a:t>
            </a:r>
            <a:r>
              <a:rPr lang="ru-KZ" dirty="0"/>
              <a:t> </a:t>
            </a:r>
            <a:r>
              <a:rPr lang="ru-KZ" dirty="0" err="1"/>
              <a:t>шөпқоректі</a:t>
            </a:r>
            <a:r>
              <a:rPr lang="ru-KZ" dirty="0"/>
              <a:t> </a:t>
            </a:r>
            <a:r>
              <a:rPr lang="ru-KZ" dirty="0" err="1"/>
              <a:t>балықтар</a:t>
            </a:r>
            <a:r>
              <a:rPr lang="ru-KZ" dirty="0"/>
              <a:t> </a:t>
            </a:r>
            <a:r>
              <a:rPr lang="ru-KZ" dirty="0" err="1"/>
              <a:t>инфекцияға</a:t>
            </a:r>
            <a:r>
              <a:rPr lang="ru-KZ" dirty="0"/>
              <a:t> </a:t>
            </a:r>
            <a:r>
              <a:rPr lang="ru-KZ" dirty="0" err="1"/>
              <a:t>төзімдірек</a:t>
            </a:r>
            <a:r>
              <a:rPr lang="ru-KZ" dirty="0"/>
              <a:t>. </a:t>
            </a:r>
            <a:r>
              <a:rPr lang="ru-KZ" dirty="0" err="1"/>
              <a:t>Әртүрлі</a:t>
            </a:r>
            <a:r>
              <a:rPr lang="ru-KZ" dirty="0"/>
              <a:t> </a:t>
            </a:r>
            <a:r>
              <a:rPr lang="ru-KZ" dirty="0" err="1"/>
              <a:t>қоршаған</a:t>
            </a:r>
            <a:r>
              <a:rPr lang="ru-KZ" dirty="0"/>
              <a:t> орта </a:t>
            </a:r>
            <a:r>
              <a:rPr lang="ru-KZ" dirty="0" err="1"/>
              <a:t>факторлары</a:t>
            </a:r>
            <a:r>
              <a:rPr lang="ru-KZ" dirty="0"/>
              <a:t>, </a:t>
            </a:r>
            <a:r>
              <a:rPr lang="ru-KZ" dirty="0" err="1"/>
              <a:t>әсіресе</a:t>
            </a:r>
            <a:r>
              <a:rPr lang="ru-KZ" dirty="0"/>
              <a:t> температура, </a:t>
            </a:r>
            <a:r>
              <a:rPr lang="ru-KZ" dirty="0" err="1"/>
              <a:t>балықтардың</a:t>
            </a:r>
            <a:r>
              <a:rPr lang="ru-KZ" dirty="0"/>
              <a:t> </a:t>
            </a:r>
            <a:r>
              <a:rPr lang="ru-KZ" dirty="0" err="1"/>
              <a:t>жасына</a:t>
            </a:r>
            <a:r>
              <a:rPr lang="ru-KZ" dirty="0"/>
              <a:t> </a:t>
            </a:r>
            <a:r>
              <a:rPr lang="ru-KZ" dirty="0" err="1"/>
              <a:t>және</a:t>
            </a:r>
            <a:r>
              <a:rPr lang="ru-KZ" dirty="0"/>
              <a:t> </a:t>
            </a:r>
            <a:r>
              <a:rPr lang="ru-KZ" dirty="0" err="1"/>
              <a:t>аэромоналарға</a:t>
            </a:r>
            <a:r>
              <a:rPr lang="ru-KZ" dirty="0"/>
              <a:t> </a:t>
            </a:r>
            <a:r>
              <a:rPr lang="ru-KZ" dirty="0" err="1"/>
              <a:t>бейімділігіне</a:t>
            </a:r>
            <a:r>
              <a:rPr lang="ru-KZ" dirty="0"/>
              <a:t> </a:t>
            </a:r>
            <a:r>
              <a:rPr lang="ru-KZ" dirty="0" err="1"/>
              <a:t>әсер</a:t>
            </a:r>
            <a:r>
              <a:rPr lang="ru-KZ" dirty="0"/>
              <a:t> </a:t>
            </a:r>
            <a:r>
              <a:rPr lang="ru-KZ" dirty="0" err="1"/>
              <a:t>етеді</a:t>
            </a:r>
            <a:r>
              <a:rPr lang="ru-KZ" dirty="0"/>
              <a:t>. </a:t>
            </a:r>
            <a:r>
              <a:rPr lang="ru-KZ" dirty="0" err="1"/>
              <a:t>Жедел</a:t>
            </a:r>
            <a:r>
              <a:rPr lang="ru-KZ" dirty="0"/>
              <a:t> </a:t>
            </a:r>
            <a:r>
              <a:rPr lang="ru-KZ" dirty="0" err="1"/>
              <a:t>өршулер</a:t>
            </a:r>
            <a:r>
              <a:rPr lang="ru-KZ" dirty="0"/>
              <a:t> </a:t>
            </a:r>
            <a:r>
              <a:rPr lang="ru-KZ" dirty="0" err="1"/>
              <a:t>көктем</a:t>
            </a:r>
            <a:r>
              <a:rPr lang="ru-KZ" dirty="0"/>
              <a:t> мен </a:t>
            </a:r>
            <a:r>
              <a:rPr lang="ru-KZ" dirty="0" err="1"/>
              <a:t>жазда</a:t>
            </a:r>
            <a:r>
              <a:rPr lang="ru-KZ" dirty="0"/>
              <a:t> </a:t>
            </a:r>
            <a:r>
              <a:rPr lang="ru-KZ" dirty="0" err="1"/>
              <a:t>жиі</a:t>
            </a:r>
            <a:r>
              <a:rPr lang="ru-KZ" dirty="0"/>
              <a:t> </a:t>
            </a:r>
            <a:r>
              <a:rPr lang="ru-KZ" dirty="0" err="1"/>
              <a:t>кездеседі</a:t>
            </a:r>
            <a:r>
              <a:rPr lang="ru-KZ" dirty="0"/>
              <a:t>. </a:t>
            </a:r>
            <a:r>
              <a:rPr lang="ru-KZ" dirty="0" err="1"/>
              <a:t>Күзге</a:t>
            </a:r>
            <a:r>
              <a:rPr lang="ru-KZ" dirty="0"/>
              <a:t> </a:t>
            </a:r>
            <a:r>
              <a:rPr lang="ru-KZ" dirty="0" err="1"/>
              <a:t>қарай</a:t>
            </a:r>
            <a:r>
              <a:rPr lang="ru-KZ" dirty="0"/>
              <a:t> ауру </a:t>
            </a:r>
            <a:r>
              <a:rPr lang="ru-KZ" dirty="0" err="1"/>
              <a:t>созылмалыға</a:t>
            </a:r>
            <a:r>
              <a:rPr lang="ru-KZ" dirty="0"/>
              <a:t> </a:t>
            </a:r>
            <a:r>
              <a:rPr lang="ru-KZ" dirty="0" err="1"/>
              <a:t>айналады</a:t>
            </a:r>
            <a:r>
              <a:rPr lang="ru-KZ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ABD48-7A1E-B8D0-7BE2-4773D77F7190}"/>
              </a:ext>
            </a:extLst>
          </p:cNvPr>
          <p:cNvSpPr txBox="1"/>
          <p:nvPr/>
        </p:nvSpPr>
        <p:spPr>
          <a:xfrm>
            <a:off x="6263147" y="433435"/>
            <a:ext cx="4955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b="1" i="1" dirty="0" err="1"/>
              <a:t>Aeromonas</a:t>
            </a:r>
            <a:r>
              <a:rPr lang="ru-K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998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6656AB-B8B3-4895-AD32-B928A43C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760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BDAE2-5EE0-4B2F-9C9B-7E86A0B4C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1853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037AEB-B6E3-0268-2D7A-2120E237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944" y="2440641"/>
            <a:ext cx="4782312" cy="198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C978F1F-4CD8-0F1B-A07D-E61DE2EB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438" y="629920"/>
            <a:ext cx="5110854" cy="5271330"/>
          </a:xfrm>
        </p:spPr>
        <p:txBody>
          <a:bodyPr>
            <a:noAutofit/>
          </a:bodyPr>
          <a:lstStyle/>
          <a:p>
            <a:r>
              <a:rPr lang="ru-RU" sz="2400" dirty="0"/>
              <a:t>Вибриоз – </a:t>
            </a:r>
            <a:r>
              <a:rPr lang="ru-RU" sz="2400" dirty="0" err="1"/>
              <a:t>теңіз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тұзды</a:t>
            </a:r>
            <a:r>
              <a:rPr lang="ru-RU" sz="2400" dirty="0"/>
              <a:t> </a:t>
            </a:r>
            <a:r>
              <a:rPr lang="ru-RU" sz="2400" dirty="0" err="1"/>
              <a:t>суларда</a:t>
            </a:r>
            <a:r>
              <a:rPr lang="ru-RU" sz="2400" dirty="0"/>
              <a:t> </a:t>
            </a:r>
            <a:r>
              <a:rPr lang="ru-RU" sz="2400" dirty="0" err="1"/>
              <a:t>өсірілетін</a:t>
            </a:r>
            <a:r>
              <a:rPr lang="ru-RU" sz="2400" dirty="0"/>
              <a:t> </a:t>
            </a:r>
            <a:r>
              <a:rPr lang="ru-RU" sz="2400" dirty="0" err="1"/>
              <a:t>албырт</a:t>
            </a:r>
            <a:r>
              <a:rPr lang="ru-RU" sz="2400" dirty="0"/>
              <a:t>, </a:t>
            </a:r>
            <a:r>
              <a:rPr lang="ru-RU" sz="2400" dirty="0" err="1"/>
              <a:t>жыланбалық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да </a:t>
            </a:r>
            <a:r>
              <a:rPr lang="ru-RU" sz="2400" dirty="0" err="1"/>
              <a:t>балықтардың</a:t>
            </a:r>
            <a:r>
              <a:rPr lang="ru-RU" sz="2400" dirty="0"/>
              <a:t> </a:t>
            </a:r>
            <a:r>
              <a:rPr lang="ru-RU" sz="2400" dirty="0" err="1"/>
              <a:t>ауруы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Қоздырғышы</a:t>
            </a:r>
            <a:r>
              <a:rPr lang="ru-RU" sz="2400" dirty="0"/>
              <a:t> – </a:t>
            </a:r>
            <a:r>
              <a:rPr lang="en-US" sz="2400" dirty="0"/>
              <a:t>Vibrio </a:t>
            </a:r>
            <a:r>
              <a:rPr lang="en-US" sz="2400" dirty="0" err="1"/>
              <a:t>anguillarum</a:t>
            </a:r>
            <a:r>
              <a:rPr lang="en-US" sz="2400" dirty="0"/>
              <a:t>,</a:t>
            </a:r>
            <a:endParaRPr lang="ru-RU" sz="2400" dirty="0"/>
          </a:p>
          <a:p>
            <a:r>
              <a:rPr lang="en-US" sz="2400" dirty="0"/>
              <a:t> V. parahaemolyticus.</a:t>
            </a:r>
            <a:r>
              <a:rPr lang="ru-RU" sz="2400" dirty="0" err="1"/>
              <a:t>Клиникалық</a:t>
            </a:r>
            <a:r>
              <a:rPr lang="ru-RU" sz="2400" dirty="0"/>
              <a:t> </a:t>
            </a:r>
            <a:r>
              <a:rPr lang="ru-RU" sz="2400" dirty="0" err="1"/>
              <a:t>көріністеріне</a:t>
            </a:r>
            <a:r>
              <a:rPr lang="ru-RU" sz="2400" dirty="0"/>
              <a:t> </a:t>
            </a:r>
            <a:r>
              <a:rPr lang="ru-RU" sz="2400" dirty="0" err="1"/>
              <a:t>ішкі</a:t>
            </a:r>
            <a:r>
              <a:rPr lang="ru-RU" sz="2400" dirty="0"/>
              <a:t> </a:t>
            </a:r>
            <a:r>
              <a:rPr lang="ru-RU" sz="2400" dirty="0" err="1"/>
              <a:t>мүшелер</a:t>
            </a:r>
            <a:r>
              <a:rPr lang="ru-RU" sz="2400" dirty="0"/>
              <a:t> мен </a:t>
            </a:r>
            <a:r>
              <a:rPr lang="ru-RU" sz="2400" dirty="0" err="1"/>
              <a:t>бұлшықеттерде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кетулер</a:t>
            </a:r>
            <a:r>
              <a:rPr lang="ru-RU" sz="2400" dirty="0"/>
              <a:t>, </a:t>
            </a:r>
            <a:r>
              <a:rPr lang="ru-RU" sz="2400" dirty="0" err="1"/>
              <a:t>дене</a:t>
            </a:r>
            <a:r>
              <a:rPr lang="ru-RU" sz="2400" dirty="0"/>
              <a:t> </a:t>
            </a:r>
            <a:r>
              <a:rPr lang="ru-RU" sz="2400" dirty="0" err="1"/>
              <a:t>бетінде</a:t>
            </a:r>
            <a:r>
              <a:rPr lang="ru-RU" sz="2400" dirty="0"/>
              <a:t> </a:t>
            </a:r>
            <a:r>
              <a:rPr lang="ru-RU" sz="2400" dirty="0" err="1"/>
              <a:t>жаралар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жүзбеқанаттардың</a:t>
            </a:r>
            <a:r>
              <a:rPr lang="ru-RU" sz="2400" dirty="0"/>
              <a:t> </a:t>
            </a:r>
            <a:r>
              <a:rPr lang="ru-RU" sz="2400" dirty="0" err="1"/>
              <a:t>бұзылуы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r>
              <a:rPr lang="ru-RU" sz="2400" dirty="0"/>
              <a:t>.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233970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BC485-EBAA-DE2C-7AF5-476BF2DA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/>
              <a:t>Pseudomonas </a:t>
            </a:r>
            <a:r>
              <a:rPr lang="ru-RU" err="1"/>
              <a:t>инфекциялары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535A51-ED43-4708-03E5-702A9C445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b="1" i="1" dirty="0" err="1"/>
              <a:t>Этиологиясы</a:t>
            </a:r>
            <a:r>
              <a:rPr lang="ru-RU" sz="1400" dirty="0"/>
              <a:t>. </a:t>
            </a:r>
            <a:r>
              <a:rPr lang="en-US" sz="1400" dirty="0"/>
              <a:t>Pseudomonas </a:t>
            </a:r>
            <a:r>
              <a:rPr lang="ru-RU" sz="1400" dirty="0" err="1"/>
              <a:t>туысына</a:t>
            </a:r>
            <a:r>
              <a:rPr lang="ru-RU" sz="1400" dirty="0"/>
              <a:t> </a:t>
            </a:r>
            <a:r>
              <a:rPr lang="ru-RU" sz="1400" dirty="0" err="1"/>
              <a:t>жататын</a:t>
            </a:r>
            <a:r>
              <a:rPr lang="ru-RU" sz="1400" dirty="0"/>
              <a:t> </a:t>
            </a:r>
            <a:r>
              <a:rPr lang="ru-RU" sz="1400" dirty="0" err="1"/>
              <a:t>вирулентті</a:t>
            </a:r>
            <a:r>
              <a:rPr lang="ru-RU" sz="1400" dirty="0"/>
              <a:t> </a:t>
            </a:r>
            <a:r>
              <a:rPr lang="ru-RU" sz="1400" dirty="0" err="1"/>
              <a:t>бактериялық</a:t>
            </a:r>
            <a:r>
              <a:rPr lang="ru-RU" sz="1400" dirty="0"/>
              <a:t> </a:t>
            </a:r>
            <a:r>
              <a:rPr lang="ru-RU" sz="1400" dirty="0" err="1"/>
              <a:t>штамдардан</a:t>
            </a:r>
            <a:r>
              <a:rPr lang="ru-RU" sz="1400" dirty="0"/>
              <a:t> </a:t>
            </a:r>
            <a:r>
              <a:rPr lang="ru-RU" sz="1400" dirty="0" err="1"/>
              <a:t>туындайды</a:t>
            </a:r>
            <a:r>
              <a:rPr lang="ru-RU" sz="1400" dirty="0"/>
              <a:t> — </a:t>
            </a:r>
            <a:r>
              <a:rPr lang="ru-RU" sz="1400" dirty="0" err="1"/>
              <a:t>грамтеріс</a:t>
            </a:r>
            <a:r>
              <a:rPr lang="ru-RU" sz="1400" dirty="0"/>
              <a:t>, </a:t>
            </a:r>
            <a:r>
              <a:rPr lang="ru-RU" sz="1400" dirty="0" err="1"/>
              <a:t>тік</a:t>
            </a:r>
            <a:r>
              <a:rPr lang="ru-RU" sz="1400" dirty="0"/>
              <a:t>, оксидаза-</a:t>
            </a:r>
            <a:r>
              <a:rPr lang="ru-RU" sz="1400" dirty="0" err="1"/>
              <a:t>позитивті</a:t>
            </a:r>
            <a:r>
              <a:rPr lang="ru-RU" sz="1400" dirty="0"/>
              <a:t> </a:t>
            </a:r>
            <a:r>
              <a:rPr lang="ru-RU" sz="1400" dirty="0" err="1"/>
              <a:t>таяқшалар</a:t>
            </a:r>
            <a:r>
              <a:rPr lang="ru-RU" sz="1400" dirty="0"/>
              <a:t>. </a:t>
            </a:r>
            <a:r>
              <a:rPr lang="ru-RU" sz="1400" dirty="0" err="1"/>
              <a:t>Көптеген</a:t>
            </a:r>
            <a:r>
              <a:rPr lang="ru-RU" sz="1400" dirty="0"/>
              <a:t> </a:t>
            </a:r>
            <a:r>
              <a:rPr lang="ru-RU" sz="1400" dirty="0" err="1"/>
              <a:t>түрлері</a:t>
            </a:r>
            <a:r>
              <a:rPr lang="ru-RU" sz="1400" dirty="0"/>
              <a:t> </a:t>
            </a:r>
            <a:r>
              <a:rPr lang="ru-RU" sz="1400" dirty="0" err="1"/>
              <a:t>қозғалғыш</a:t>
            </a:r>
            <a:r>
              <a:rPr lang="ru-RU" sz="1400" dirty="0"/>
              <a:t>, ал </a:t>
            </a:r>
            <a:r>
              <a:rPr lang="ru-RU" sz="1400" dirty="0" err="1"/>
              <a:t>кейбіреулері</a:t>
            </a:r>
            <a:r>
              <a:rPr lang="ru-RU" sz="1400" dirty="0"/>
              <a:t> </a:t>
            </a:r>
            <a:r>
              <a:rPr lang="ru-RU" sz="1400" dirty="0" err="1"/>
              <a:t>қозғалмайды</a:t>
            </a:r>
            <a:r>
              <a:rPr lang="ru-RU" sz="1400" dirty="0"/>
              <a:t>. </a:t>
            </a:r>
            <a:r>
              <a:rPr lang="ru-RU" sz="1400" dirty="0" err="1"/>
              <a:t>Олар</a:t>
            </a:r>
            <a:r>
              <a:rPr lang="ru-RU" sz="1400" dirty="0"/>
              <a:t> </a:t>
            </a:r>
            <a:r>
              <a:rPr lang="ru-RU" sz="1400" dirty="0" err="1"/>
              <a:t>споралар</a:t>
            </a:r>
            <a:r>
              <a:rPr lang="ru-RU" sz="1400" dirty="0"/>
              <a:t> </a:t>
            </a:r>
            <a:r>
              <a:rPr lang="ru-RU" sz="1400" dirty="0" err="1"/>
              <a:t>түзбейді</a:t>
            </a:r>
            <a:r>
              <a:rPr lang="ru-RU" sz="1400" dirty="0"/>
              <a:t>. </a:t>
            </a:r>
            <a:r>
              <a:rPr lang="ru-RU" sz="1400" dirty="0" err="1"/>
              <a:t>Кейбіреулері</a:t>
            </a:r>
            <a:r>
              <a:rPr lang="ru-RU" sz="1400" dirty="0"/>
              <a:t> капсула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сары-жасыл</a:t>
            </a:r>
            <a:r>
              <a:rPr lang="ru-RU" sz="1400" dirty="0"/>
              <a:t> </a:t>
            </a:r>
            <a:r>
              <a:rPr lang="ru-RU" sz="1400" dirty="0" err="1"/>
              <a:t>флуоресцентті</a:t>
            </a:r>
            <a:r>
              <a:rPr lang="ru-RU" sz="1400" dirty="0"/>
              <a:t> пигмент </a:t>
            </a:r>
            <a:r>
              <a:rPr lang="ru-RU" sz="1400" dirty="0" err="1"/>
              <a:t>түзеді</a:t>
            </a:r>
            <a:r>
              <a:rPr lang="ru-RU" sz="14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400" b="1" dirty="0"/>
              <a:t>Эпизоотология. </a:t>
            </a:r>
            <a:r>
              <a:rPr lang="ru-RU" sz="1400" dirty="0" err="1"/>
              <a:t>Тұщы</a:t>
            </a:r>
            <a:r>
              <a:rPr lang="ru-RU" sz="1400" dirty="0"/>
              <a:t> су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теңіз</a:t>
            </a:r>
            <a:r>
              <a:rPr lang="ru-RU" sz="1400" dirty="0"/>
              <a:t> </a:t>
            </a:r>
            <a:r>
              <a:rPr lang="ru-RU" sz="1400" dirty="0" err="1"/>
              <a:t>балықтарының</a:t>
            </a:r>
            <a:r>
              <a:rPr lang="ru-RU" sz="1400" dirty="0"/>
              <a:t> </a:t>
            </a:r>
            <a:r>
              <a:rPr lang="ru-RU" sz="1400" dirty="0" err="1"/>
              <a:t>барлық</a:t>
            </a:r>
            <a:r>
              <a:rPr lang="ru-RU" sz="1400" dirty="0"/>
              <a:t> </a:t>
            </a:r>
            <a:r>
              <a:rPr lang="ru-RU" sz="1400" dirty="0" err="1"/>
              <a:t>дерлік</a:t>
            </a:r>
            <a:r>
              <a:rPr lang="ru-RU" sz="1400" dirty="0"/>
              <a:t> </a:t>
            </a:r>
            <a:r>
              <a:rPr lang="ru-RU" sz="1400" dirty="0" err="1"/>
              <a:t>түрлері</a:t>
            </a:r>
            <a:r>
              <a:rPr lang="ru-RU" sz="1400" dirty="0"/>
              <a:t> </a:t>
            </a:r>
            <a:r>
              <a:rPr lang="ru-RU" sz="1400" dirty="0" err="1"/>
              <a:t>псевдомонас</a:t>
            </a:r>
            <a:r>
              <a:rPr lang="ru-RU" sz="1400" dirty="0"/>
              <a:t> </a:t>
            </a:r>
            <a:r>
              <a:rPr lang="ru-RU" sz="1400" dirty="0" err="1"/>
              <a:t>ауруына</a:t>
            </a:r>
            <a:r>
              <a:rPr lang="ru-RU" sz="1400" dirty="0"/>
              <a:t> </a:t>
            </a:r>
            <a:r>
              <a:rPr lang="ru-RU" sz="1400" dirty="0" err="1"/>
              <a:t>сезімтал</a:t>
            </a:r>
            <a:r>
              <a:rPr lang="ru-RU" sz="1400" dirty="0"/>
              <a:t>. </a:t>
            </a:r>
            <a:r>
              <a:rPr lang="ru-RU" sz="1400" dirty="0" err="1"/>
              <a:t>Тоған</a:t>
            </a:r>
            <a:r>
              <a:rPr lang="ru-RU" sz="1400" dirty="0"/>
              <a:t> </a:t>
            </a:r>
            <a:r>
              <a:rPr lang="ru-RU" sz="1400" dirty="0" err="1"/>
              <a:t>шаруашылықтарында</a:t>
            </a:r>
            <a:r>
              <a:rPr lang="ru-RU" sz="1400" dirty="0"/>
              <a:t> </a:t>
            </a:r>
            <a:r>
              <a:rPr lang="ru-RU" sz="1400" dirty="0" err="1"/>
              <a:t>тұқы</a:t>
            </a:r>
            <a:r>
              <a:rPr lang="ru-RU" sz="1400" dirty="0"/>
              <a:t>, </a:t>
            </a:r>
            <a:r>
              <a:rPr lang="ru-RU" sz="1400" dirty="0" err="1"/>
              <a:t>күміс</a:t>
            </a:r>
            <a:r>
              <a:rPr lang="ru-RU" sz="1400" dirty="0"/>
              <a:t> </a:t>
            </a:r>
            <a:r>
              <a:rPr lang="ru-RU" sz="1400" dirty="0" err="1"/>
              <a:t>тұқы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үлкен</a:t>
            </a:r>
            <a:r>
              <a:rPr lang="ru-RU" sz="1400" dirty="0"/>
              <a:t> бас </a:t>
            </a:r>
            <a:r>
              <a:rPr lang="ru-RU" sz="1400" dirty="0" err="1"/>
              <a:t>тұқы</a:t>
            </a:r>
            <a:r>
              <a:rPr lang="ru-RU" sz="1400" dirty="0"/>
              <a:t> </a:t>
            </a:r>
            <a:r>
              <a:rPr lang="ru-RU" sz="1400" dirty="0" err="1"/>
              <a:t>қыстау</a:t>
            </a:r>
            <a:r>
              <a:rPr lang="ru-RU" sz="1400" dirty="0"/>
              <a:t> </a:t>
            </a:r>
            <a:r>
              <a:rPr lang="ru-RU" sz="1400" dirty="0" err="1"/>
              <a:t>кезінде</a:t>
            </a:r>
            <a:r>
              <a:rPr lang="ru-RU" sz="1400" dirty="0"/>
              <a:t> </a:t>
            </a:r>
            <a:r>
              <a:rPr lang="ru-RU" sz="1400" dirty="0" err="1"/>
              <a:t>сезімтал</a:t>
            </a:r>
            <a:r>
              <a:rPr lang="ru-RU" sz="1400" dirty="0"/>
              <a:t>. </a:t>
            </a:r>
            <a:r>
              <a:rPr lang="ru-RU" sz="1400" dirty="0" err="1"/>
              <a:t>Қыстайтын</a:t>
            </a:r>
            <a:r>
              <a:rPr lang="ru-RU" sz="1400" dirty="0"/>
              <a:t> </a:t>
            </a:r>
            <a:r>
              <a:rPr lang="ru-RU" sz="1400" dirty="0" err="1"/>
              <a:t>тоғандарда</a:t>
            </a:r>
            <a:r>
              <a:rPr lang="ru-RU" sz="1400" dirty="0"/>
              <a:t> ауру </a:t>
            </a:r>
            <a:r>
              <a:rPr lang="ru-RU" sz="1400" dirty="0" err="1"/>
              <a:t>ауырлайды</a:t>
            </a:r>
            <a:r>
              <a:rPr lang="ru-RU" sz="1400" dirty="0"/>
              <a:t>. Ауру </a:t>
            </a:r>
            <a:r>
              <a:rPr lang="ru-RU" sz="1400" dirty="0" err="1"/>
              <a:t>күзде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жазда</a:t>
            </a:r>
            <a:r>
              <a:rPr lang="ru-RU" sz="1400" dirty="0"/>
              <a:t> су </a:t>
            </a:r>
            <a:r>
              <a:rPr lang="ru-RU" sz="1400" dirty="0" err="1"/>
              <a:t>температурасы</a:t>
            </a:r>
            <a:r>
              <a:rPr lang="ru-RU" sz="1400" dirty="0"/>
              <a:t> </a:t>
            </a:r>
            <a:r>
              <a:rPr lang="ru-RU" sz="1400" dirty="0" err="1"/>
              <a:t>төмендегенде</a:t>
            </a:r>
            <a:r>
              <a:rPr lang="ru-RU" sz="1400" dirty="0"/>
              <a:t>, </a:t>
            </a:r>
            <a:r>
              <a:rPr lang="ru-RU" sz="1400" dirty="0" err="1"/>
              <a:t>бірақ</a:t>
            </a:r>
            <a:r>
              <a:rPr lang="ru-RU" sz="1400" dirty="0"/>
              <a:t> </a:t>
            </a:r>
            <a:r>
              <a:rPr lang="ru-RU" sz="1400" dirty="0" err="1"/>
              <a:t>көбінесе</a:t>
            </a:r>
            <a:r>
              <a:rPr lang="ru-RU" sz="1400" dirty="0"/>
              <a:t> </a:t>
            </a:r>
            <a:r>
              <a:rPr lang="ru-RU" sz="1400" dirty="0" err="1"/>
              <a:t>қыстау</a:t>
            </a:r>
            <a:r>
              <a:rPr lang="ru-RU" sz="1400" dirty="0"/>
              <a:t> </a:t>
            </a:r>
            <a:r>
              <a:rPr lang="ru-RU" sz="1400" dirty="0" err="1"/>
              <a:t>кезеңінің</a:t>
            </a:r>
            <a:r>
              <a:rPr lang="ru-RU" sz="1400" dirty="0"/>
              <a:t> </a:t>
            </a:r>
            <a:r>
              <a:rPr lang="ru-RU" sz="1400" dirty="0" err="1"/>
              <a:t>екінші</a:t>
            </a:r>
            <a:r>
              <a:rPr lang="ru-RU" sz="1400" dirty="0"/>
              <a:t> </a:t>
            </a:r>
            <a:r>
              <a:rPr lang="ru-RU" sz="1400" dirty="0" err="1"/>
              <a:t>жартысында</a:t>
            </a:r>
            <a:r>
              <a:rPr lang="ru-RU" sz="1400" dirty="0"/>
              <a:t> (</a:t>
            </a:r>
            <a:r>
              <a:rPr lang="ru-RU" sz="1400" dirty="0" err="1"/>
              <a:t>қаңтардан</a:t>
            </a:r>
            <a:r>
              <a:rPr lang="ru-RU" sz="1400" dirty="0"/>
              <a:t> </a:t>
            </a:r>
            <a:r>
              <a:rPr lang="ru-RU" sz="1400" dirty="0" err="1"/>
              <a:t>наурызға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) </a:t>
            </a:r>
            <a:r>
              <a:rPr lang="ru-RU" sz="1400" dirty="0" err="1"/>
              <a:t>пайда</a:t>
            </a:r>
            <a:r>
              <a:rPr lang="ru-RU" sz="1400" dirty="0"/>
              <a:t> болады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жұқтырған</a:t>
            </a:r>
            <a:r>
              <a:rPr lang="ru-RU" sz="1400" dirty="0"/>
              <a:t> </a:t>
            </a:r>
            <a:r>
              <a:rPr lang="ru-RU" sz="1400" dirty="0" err="1"/>
              <a:t>балықтардың</a:t>
            </a:r>
            <a:r>
              <a:rPr lang="ru-RU" sz="1400" dirty="0"/>
              <a:t> </a:t>
            </a:r>
            <a:r>
              <a:rPr lang="ru-RU" sz="1400" dirty="0" err="1"/>
              <a:t>жаппай</a:t>
            </a:r>
            <a:r>
              <a:rPr lang="ru-RU" sz="1400" dirty="0"/>
              <a:t> </a:t>
            </a:r>
            <a:r>
              <a:rPr lang="ru-RU" sz="1400" dirty="0" err="1"/>
              <a:t>өлімімен</a:t>
            </a:r>
            <a:r>
              <a:rPr lang="ru-RU" sz="1400" dirty="0"/>
              <a:t> </a:t>
            </a:r>
            <a:r>
              <a:rPr lang="ru-RU" sz="1400" dirty="0" err="1"/>
              <a:t>бірге</a:t>
            </a:r>
            <a:r>
              <a:rPr lang="ru-RU" sz="1400" dirty="0"/>
              <a:t> </a:t>
            </a:r>
            <a:r>
              <a:rPr lang="ru-RU" sz="1400" dirty="0" err="1"/>
              <a:t>жүреді</a:t>
            </a:r>
            <a:r>
              <a:rPr lang="ru-RU" sz="1400" dirty="0"/>
              <a:t> (30-40% </a:t>
            </a:r>
            <a:r>
              <a:rPr lang="ru-RU" sz="1400" dirty="0" err="1"/>
              <a:t>жас</a:t>
            </a:r>
            <a:r>
              <a:rPr lang="ru-RU" sz="1400" dirty="0"/>
              <a:t> </a:t>
            </a:r>
            <a:r>
              <a:rPr lang="ru-RU" sz="1400" dirty="0" err="1"/>
              <a:t>балықтар</a:t>
            </a:r>
            <a:r>
              <a:rPr lang="ru-RU" sz="1400" dirty="0"/>
              <a:t>). Инфекция </a:t>
            </a:r>
            <a:r>
              <a:rPr lang="ru-RU" sz="1400" dirty="0" err="1"/>
              <a:t>көзі</a:t>
            </a:r>
            <a:r>
              <a:rPr lang="ru-RU" sz="1400" dirty="0"/>
              <a:t> - су </a:t>
            </a:r>
            <a:r>
              <a:rPr lang="ru-RU" sz="1400" dirty="0" err="1"/>
              <a:t>көздерінде</a:t>
            </a:r>
            <a:r>
              <a:rPr lang="ru-RU" sz="1400" dirty="0"/>
              <a:t> </a:t>
            </a:r>
            <a:r>
              <a:rPr lang="ru-RU" sz="1400" dirty="0" err="1"/>
              <a:t>мекендейтін</a:t>
            </a:r>
            <a:r>
              <a:rPr lang="ru-RU" sz="1400" dirty="0"/>
              <a:t> ауру, </a:t>
            </a:r>
            <a:r>
              <a:rPr lang="ru-RU" sz="1400" dirty="0" err="1"/>
              <a:t>сауығып</a:t>
            </a:r>
            <a:r>
              <a:rPr lang="ru-RU" sz="1400" dirty="0"/>
              <a:t> </a:t>
            </a:r>
            <a:r>
              <a:rPr lang="ru-RU" sz="1400" dirty="0" err="1"/>
              <a:t>кеткен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зиянды</a:t>
            </a:r>
            <a:r>
              <a:rPr lang="ru-RU" sz="1400" dirty="0"/>
              <a:t> </a:t>
            </a:r>
            <a:r>
              <a:rPr lang="ru-RU" sz="1400" dirty="0" err="1"/>
              <a:t>балықтар</a:t>
            </a:r>
            <a:r>
              <a:rPr lang="ru-RU" sz="1400" dirty="0"/>
              <a:t>. </a:t>
            </a:r>
            <a:r>
              <a:rPr lang="ru-RU" sz="1400" dirty="0" err="1"/>
              <a:t>Эктопаразиттер</a:t>
            </a:r>
            <a:r>
              <a:rPr lang="ru-RU" sz="1400" dirty="0"/>
              <a:t> (</a:t>
            </a:r>
            <a:r>
              <a:rPr lang="ru-RU" sz="1400" dirty="0" err="1"/>
              <a:t>сүліктер</a:t>
            </a:r>
            <a:r>
              <a:rPr lang="ru-RU" sz="1400" dirty="0"/>
              <a:t>, </a:t>
            </a:r>
            <a:r>
              <a:rPr lang="ru-RU" sz="1400" dirty="0" err="1"/>
              <a:t>копеподтар</a:t>
            </a:r>
            <a:r>
              <a:rPr lang="ru-RU" sz="1400" dirty="0"/>
              <a:t>) </a:t>
            </a:r>
            <a:r>
              <a:rPr lang="ru-RU" sz="1400" dirty="0" err="1"/>
              <a:t>патогеннің</a:t>
            </a:r>
            <a:r>
              <a:rPr lang="ru-RU" sz="1400" dirty="0"/>
              <a:t> </a:t>
            </a:r>
            <a:r>
              <a:rPr lang="ru-RU" sz="1400" dirty="0" err="1"/>
              <a:t>тасымалдаушысы</a:t>
            </a:r>
            <a:r>
              <a:rPr lang="ru-RU" sz="1400" dirty="0"/>
              <a:t> бола </a:t>
            </a:r>
            <a:r>
              <a:rPr lang="ru-RU" sz="1400" dirty="0" err="1"/>
              <a:t>алады</a:t>
            </a:r>
            <a:r>
              <a:rPr lang="ru-RU" sz="1400" dirty="0"/>
              <a:t>.</a:t>
            </a:r>
            <a:endParaRPr lang="ru-KZ" sz="1400" dirty="0"/>
          </a:p>
        </p:txBody>
      </p:sp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Псевдомоноз рыб: лечение в аквариуме, фото обзор">
            <a:extLst>
              <a:ext uri="{FF2B5EF4-FFF2-40B4-BE49-F238E27FC236}">
                <a16:creationId xmlns:a16="http://schemas.microsoft.com/office/drawing/2014/main" id="{AC975AB2-9286-FFDF-B5E2-80285742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1877504"/>
            <a:ext cx="3328416" cy="31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6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94F3B-F3B3-1984-3208-9792B716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304800"/>
            <a:ext cx="7878064" cy="1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dirty="0" err="1"/>
              <a:t>Энтеробактериялар</a:t>
            </a:r>
            <a:r>
              <a:rPr lang="ru-RU" dirty="0"/>
              <a:t> </a:t>
            </a:r>
            <a:r>
              <a:rPr lang="ru-RU" dirty="0" err="1"/>
              <a:t>тудыратын</a:t>
            </a:r>
            <a:r>
              <a:rPr lang="ru-RU" dirty="0"/>
              <a:t> </a:t>
            </a:r>
            <a:r>
              <a:rPr lang="ru-RU" dirty="0" err="1"/>
              <a:t>аурулар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1038F-B685-B155-F646-F05B2F48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737360"/>
            <a:ext cx="10606024" cy="4175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Enterobacteriaceae (Proteus, Klebsiella, </a:t>
            </a:r>
            <a:r>
              <a:rPr lang="en-US" sz="2400" dirty="0" err="1">
                <a:solidFill>
                  <a:srgbClr val="404040"/>
                </a:solidFill>
              </a:rPr>
              <a:t>Citobacter</a:t>
            </a:r>
            <a:r>
              <a:rPr lang="en-US" sz="2400" dirty="0">
                <a:solidFill>
                  <a:srgbClr val="404040"/>
                </a:solidFill>
              </a:rPr>
              <a:t>, Enterobacter) </a:t>
            </a:r>
            <a:r>
              <a:rPr lang="ru-RU" sz="2400" dirty="0" err="1">
                <a:solidFill>
                  <a:srgbClr val="404040"/>
                </a:solidFill>
              </a:rPr>
              <a:t>көбінесе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судың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ластануы</a:t>
            </a:r>
            <a:r>
              <a:rPr lang="ru-RU" sz="2400" dirty="0">
                <a:solidFill>
                  <a:srgbClr val="404040"/>
                </a:solidFill>
              </a:rPr>
              <a:t> мен </a:t>
            </a:r>
            <a:r>
              <a:rPr lang="ru-RU" sz="2400" dirty="0" err="1">
                <a:solidFill>
                  <a:srgbClr val="404040"/>
                </a:solidFill>
              </a:rPr>
              <a:t>балықтардың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төзімділігінің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төмендеуіне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байланысты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аурулардың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өршуіне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себеп</a:t>
            </a:r>
            <a:r>
              <a:rPr lang="ru-RU" sz="2400" dirty="0">
                <a:solidFill>
                  <a:srgbClr val="404040"/>
                </a:solidFill>
              </a:rPr>
              <a:t> болады.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en-US" sz="2400" dirty="0">
                <a:solidFill>
                  <a:srgbClr val="404040"/>
                </a:solidFill>
              </a:rPr>
              <a:t>Proteus </a:t>
            </a:r>
            <a:r>
              <a:rPr lang="ru-RU" sz="2400" dirty="0" err="1">
                <a:solidFill>
                  <a:srgbClr val="404040"/>
                </a:solidFill>
              </a:rPr>
              <a:t>тұқымдасының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бактериялары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тудырады</a:t>
            </a:r>
            <a:r>
              <a:rPr lang="ru-RU" sz="2400" dirty="0">
                <a:solidFill>
                  <a:srgbClr val="404040"/>
                </a:solidFill>
              </a:rPr>
              <a:t>. </a:t>
            </a:r>
            <a:r>
              <a:rPr lang="ru-RU" sz="2400" dirty="0" err="1">
                <a:solidFill>
                  <a:srgbClr val="404040"/>
                </a:solidFill>
              </a:rPr>
              <a:t>Клиникалық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белгілеріне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геморрагиялық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қабыну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жатады</a:t>
            </a:r>
            <a:r>
              <a:rPr lang="ru-RU" sz="2400" dirty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err="1">
                <a:solidFill>
                  <a:srgbClr val="404040"/>
                </a:solidFill>
              </a:rPr>
              <a:t>Эдвардсиелла</a:t>
            </a:r>
            <a:r>
              <a:rPr lang="ru-RU" sz="2400" dirty="0">
                <a:solidFill>
                  <a:srgbClr val="404040"/>
                </a:solidFill>
              </a:rPr>
              <a:t> - сом </a:t>
            </a:r>
            <a:r>
              <a:rPr lang="ru-RU" sz="2400" dirty="0" err="1">
                <a:solidFill>
                  <a:srgbClr val="404040"/>
                </a:solidFill>
              </a:rPr>
              <a:t>балықтары</a:t>
            </a:r>
            <a:r>
              <a:rPr lang="ru-RU" sz="2400" dirty="0">
                <a:solidFill>
                  <a:srgbClr val="404040"/>
                </a:solidFill>
              </a:rPr>
              <a:t> мен </a:t>
            </a:r>
            <a:r>
              <a:rPr lang="ru-RU" sz="2400" dirty="0" err="1">
                <a:solidFill>
                  <a:srgbClr val="404040"/>
                </a:solidFill>
              </a:rPr>
              <a:t>жыланбалықтардың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ауруы</a:t>
            </a:r>
            <a:r>
              <a:rPr lang="ru-RU" sz="2400" dirty="0">
                <a:solidFill>
                  <a:srgbClr val="404040"/>
                </a:solidFill>
              </a:rPr>
              <a:t>. </a:t>
            </a:r>
            <a:r>
              <a:rPr lang="ru-RU" sz="2400" dirty="0" err="1">
                <a:solidFill>
                  <a:srgbClr val="404040"/>
                </a:solidFill>
              </a:rPr>
              <a:t>Қоздырғышы</a:t>
            </a:r>
            <a:r>
              <a:rPr lang="ru-RU" sz="2400" dirty="0">
                <a:solidFill>
                  <a:srgbClr val="404040"/>
                </a:solidFill>
              </a:rPr>
              <a:t> - </a:t>
            </a:r>
            <a:r>
              <a:rPr lang="en-US" sz="2400" dirty="0" err="1">
                <a:solidFill>
                  <a:srgbClr val="404040"/>
                </a:solidFill>
              </a:rPr>
              <a:t>Edwardsiella</a:t>
            </a:r>
            <a:r>
              <a:rPr lang="en-US" sz="2400" dirty="0">
                <a:solidFill>
                  <a:srgbClr val="404040"/>
                </a:solidFill>
              </a:rPr>
              <a:t> </a:t>
            </a:r>
            <a:r>
              <a:rPr lang="en-US" sz="2400" dirty="0" err="1">
                <a:solidFill>
                  <a:srgbClr val="404040"/>
                </a:solidFill>
              </a:rPr>
              <a:t>tarda</a:t>
            </a:r>
            <a:r>
              <a:rPr lang="en-US" sz="2400" dirty="0">
                <a:solidFill>
                  <a:srgbClr val="404040"/>
                </a:solidFill>
              </a:rPr>
              <a:t>. </a:t>
            </a:r>
            <a:r>
              <a:rPr lang="ru-RU" sz="2400" dirty="0" err="1">
                <a:solidFill>
                  <a:srgbClr val="404040"/>
                </a:solidFill>
              </a:rPr>
              <a:t>Клиникалық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белгілеріне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септикалық</a:t>
            </a:r>
            <a:r>
              <a:rPr lang="ru-RU" sz="2400" dirty="0">
                <a:solidFill>
                  <a:srgbClr val="404040"/>
                </a:solidFill>
              </a:rPr>
              <a:t> энтерит </a:t>
            </a:r>
            <a:r>
              <a:rPr lang="ru-RU" sz="2400" dirty="0" err="1">
                <a:solidFill>
                  <a:srgbClr val="404040"/>
                </a:solidFill>
              </a:rPr>
              <a:t>және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нейрогендік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түрі</a:t>
            </a:r>
            <a:r>
              <a:rPr lang="ru-RU" sz="2400" dirty="0">
                <a:solidFill>
                  <a:srgbClr val="404040"/>
                </a:solidFill>
              </a:rPr>
              <a:t> (сом </a:t>
            </a:r>
            <a:r>
              <a:rPr lang="ru-RU" sz="2400" dirty="0" err="1">
                <a:solidFill>
                  <a:srgbClr val="404040"/>
                </a:solidFill>
              </a:rPr>
              <a:t>балық</a:t>
            </a:r>
            <a:r>
              <a:rPr lang="ru-RU" sz="2400" dirty="0">
                <a:solidFill>
                  <a:srgbClr val="404040"/>
                </a:solidFill>
              </a:rPr>
              <a:t>), </a:t>
            </a:r>
            <a:r>
              <a:rPr lang="ru-RU" sz="2400" dirty="0" err="1">
                <a:solidFill>
                  <a:srgbClr val="404040"/>
                </a:solidFill>
              </a:rPr>
              <a:t>бүйрек</a:t>
            </a:r>
            <a:r>
              <a:rPr lang="ru-RU" sz="2400" dirty="0">
                <a:solidFill>
                  <a:srgbClr val="404040"/>
                </a:solidFill>
              </a:rPr>
              <a:t> пен </a:t>
            </a:r>
            <a:r>
              <a:rPr lang="ru-RU" sz="2400" dirty="0" err="1">
                <a:solidFill>
                  <a:srgbClr val="404040"/>
                </a:solidFill>
              </a:rPr>
              <a:t>бауырдың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зақымдануы</a:t>
            </a:r>
            <a:r>
              <a:rPr lang="ru-RU" sz="2400" dirty="0">
                <a:solidFill>
                  <a:srgbClr val="404040"/>
                </a:solidFill>
              </a:rPr>
              <a:t> мен </a:t>
            </a:r>
            <a:r>
              <a:rPr lang="ru-RU" sz="2400" dirty="0" err="1">
                <a:solidFill>
                  <a:srgbClr val="404040"/>
                </a:solidFill>
              </a:rPr>
              <a:t>жаралары</a:t>
            </a:r>
            <a:r>
              <a:rPr lang="ru-RU" sz="2400" dirty="0">
                <a:solidFill>
                  <a:srgbClr val="404040"/>
                </a:solidFill>
              </a:rPr>
              <a:t> (</a:t>
            </a:r>
            <a:r>
              <a:rPr lang="ru-RU" sz="2400" dirty="0" err="1">
                <a:solidFill>
                  <a:srgbClr val="404040"/>
                </a:solidFill>
              </a:rPr>
              <a:t>жыланбалық</a:t>
            </a:r>
            <a:r>
              <a:rPr lang="ru-RU" sz="2400" dirty="0">
                <a:solidFill>
                  <a:srgbClr val="404040"/>
                </a:solidFill>
              </a:rPr>
              <a:t>) </a:t>
            </a:r>
            <a:r>
              <a:rPr lang="ru-RU" sz="2400" dirty="0" err="1">
                <a:solidFill>
                  <a:srgbClr val="404040"/>
                </a:solidFill>
              </a:rPr>
              <a:t>жатады</a:t>
            </a:r>
            <a:r>
              <a:rPr lang="ru-RU" sz="2400" dirty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err="1">
                <a:solidFill>
                  <a:srgbClr val="404040"/>
                </a:solidFill>
              </a:rPr>
              <a:t>Бактериялық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геморрагиялық</a:t>
            </a:r>
            <a:r>
              <a:rPr lang="ru-RU" sz="2400" dirty="0">
                <a:solidFill>
                  <a:srgbClr val="404040"/>
                </a:solidFill>
              </a:rPr>
              <a:t> септицемия - </a:t>
            </a:r>
            <a:r>
              <a:rPr lang="ru-RU" sz="2400" dirty="0" err="1">
                <a:solidFill>
                  <a:srgbClr val="404040"/>
                </a:solidFill>
              </a:rPr>
              <a:t>барлық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балық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түрлеріне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әсер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ететін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ru-RU" sz="2400" dirty="0" err="1">
                <a:solidFill>
                  <a:srgbClr val="404040"/>
                </a:solidFill>
              </a:rPr>
              <a:t>полиэтиологиялық</a:t>
            </a:r>
            <a:r>
              <a:rPr lang="ru-RU" sz="2400" dirty="0">
                <a:solidFill>
                  <a:srgbClr val="404040"/>
                </a:solidFill>
              </a:rPr>
              <a:t> ауру. Оны </a:t>
            </a:r>
            <a:r>
              <a:rPr lang="en-US" sz="2400" dirty="0">
                <a:solidFill>
                  <a:srgbClr val="404040"/>
                </a:solidFill>
              </a:rPr>
              <a:t>Enterobacteriaceae, Aeromonas, Pseudomonas </a:t>
            </a:r>
            <a:r>
              <a:rPr lang="ru-RU" sz="2400" dirty="0" err="1">
                <a:solidFill>
                  <a:srgbClr val="404040"/>
                </a:solidFill>
              </a:rPr>
              <a:t>және</a:t>
            </a:r>
            <a:r>
              <a:rPr lang="ru-RU" sz="2400" dirty="0">
                <a:solidFill>
                  <a:srgbClr val="404040"/>
                </a:solidFill>
              </a:rPr>
              <a:t> </a:t>
            </a:r>
            <a:r>
              <a:rPr lang="en-US" sz="2400" dirty="0">
                <a:solidFill>
                  <a:srgbClr val="404040"/>
                </a:solidFill>
              </a:rPr>
              <a:t>Flavobacteria </a:t>
            </a:r>
            <a:r>
              <a:rPr lang="ru-RU" sz="2400" dirty="0" err="1">
                <a:solidFill>
                  <a:srgbClr val="404040"/>
                </a:solidFill>
              </a:rPr>
              <a:t>тудырады</a:t>
            </a:r>
            <a:r>
              <a:rPr lang="ru-RU" sz="2400" dirty="0">
                <a:solidFill>
                  <a:srgbClr val="404040"/>
                </a:solidFill>
              </a:rPr>
              <a:t>.</a:t>
            </a:r>
            <a:endParaRPr lang="ru-KZ"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ED895-5AE7-C468-A6FF-D581218A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59" y="910844"/>
            <a:ext cx="3495763" cy="34156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Иерсиниоз – лосось </a:t>
            </a:r>
            <a:r>
              <a:rPr lang="ru-RU" sz="2400" dirty="0" err="1">
                <a:solidFill>
                  <a:schemeClr val="bg1"/>
                </a:solidFill>
              </a:rPr>
              <a:t>тәрізділердің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септикалық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ауруы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Yersinia </a:t>
            </a:r>
            <a:r>
              <a:rPr lang="en-US" sz="2400" dirty="0" err="1">
                <a:solidFill>
                  <a:schemeClr val="bg1"/>
                </a:solidFill>
              </a:rPr>
              <a:t>ruckeri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тудырады.Клиникалық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белгілеріне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ауыз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қуысында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желбезек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қақпақтарында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және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жүзбеқанат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сәулелерінің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түбіндегі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эрозиялардың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қабынуы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жатады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sz="2400" dirty="0" err="1">
                <a:solidFill>
                  <a:schemeClr val="bg1"/>
                </a:solidFill>
              </a:rPr>
              <a:t>Іш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қабырғасы</a:t>
            </a:r>
            <a:r>
              <a:rPr lang="ru-RU" sz="2400" dirty="0">
                <a:solidFill>
                  <a:schemeClr val="bg1"/>
                </a:solidFill>
              </a:rPr>
              <a:t> мен май </a:t>
            </a:r>
            <a:r>
              <a:rPr lang="ru-RU" sz="2400" dirty="0" err="1">
                <a:solidFill>
                  <a:schemeClr val="bg1"/>
                </a:solidFill>
              </a:rPr>
              <a:t>тінінің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гиперемиясы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ru-KZ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777\Documents\Кот\парола и форель лавиярви\форели.JPG">
            <a:extLst>
              <a:ext uri="{FF2B5EF4-FFF2-40B4-BE49-F238E27FC236}">
                <a16:creationId xmlns:a16="http://schemas.microsoft.com/office/drawing/2014/main" id="{F908BF27-DC0E-58C6-FF1C-61A601AC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7763" y="1004528"/>
            <a:ext cx="6250769" cy="4688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68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8825F-339A-C58B-2690-E08B2AD3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dirty="0" err="1"/>
              <a:t>Миксобактериоздар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58BE4-2A5E-71B8-A1A0-D2F0B6F6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404040"/>
                </a:solidFill>
              </a:rPr>
              <a:t>– </a:t>
            </a:r>
            <a:r>
              <a:rPr lang="ru-RU" sz="1300" dirty="0" err="1">
                <a:solidFill>
                  <a:srgbClr val="404040"/>
                </a:solidFill>
              </a:rPr>
              <a:t>тұщы</a:t>
            </a:r>
            <a:r>
              <a:rPr lang="ru-RU" sz="1300" dirty="0">
                <a:solidFill>
                  <a:srgbClr val="404040"/>
                </a:solidFill>
              </a:rPr>
              <a:t> суда </a:t>
            </a:r>
            <a:r>
              <a:rPr lang="ru-RU" sz="1300" dirty="0" err="1">
                <a:solidFill>
                  <a:srgbClr val="404040"/>
                </a:solidFill>
              </a:rPr>
              <a:t>және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кейбір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теңіз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балық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түрлерінде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кең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таралған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бактериялық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аурулар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ru-RU" sz="1300" dirty="0" err="1">
                <a:solidFill>
                  <a:srgbClr val="404040"/>
                </a:solidFill>
              </a:rPr>
              <a:t>клиникалық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көріністерінің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алуан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түрлілігімен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және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аурудың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ауырлығының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әртүрлілігімен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сипатталады</a:t>
            </a:r>
            <a:r>
              <a:rPr lang="ru-RU" sz="1300" dirty="0">
                <a:solidFill>
                  <a:srgbClr val="404040"/>
                </a:solidFill>
              </a:rPr>
              <a:t>. </a:t>
            </a:r>
            <a:r>
              <a:rPr lang="ru-RU" sz="1300" dirty="0" err="1">
                <a:solidFill>
                  <a:srgbClr val="404040"/>
                </a:solidFill>
              </a:rPr>
              <a:t>Біздің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елімізде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олар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балық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тоғандары</a:t>
            </a:r>
            <a:r>
              <a:rPr lang="ru-RU" sz="1300" dirty="0">
                <a:solidFill>
                  <a:srgbClr val="404040"/>
                </a:solidFill>
              </a:rPr>
              <a:t> мен </a:t>
            </a:r>
            <a:r>
              <a:rPr lang="ru-RU" sz="1300" dirty="0" err="1">
                <a:solidFill>
                  <a:srgbClr val="404040"/>
                </a:solidFill>
              </a:rPr>
              <a:t>фермалардағы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барлық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дерлік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албырт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және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бекіре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балық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фермаларында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тіркелген</a:t>
            </a:r>
            <a:r>
              <a:rPr lang="ru-RU" sz="1300" dirty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300" b="1" i="1" dirty="0" err="1">
                <a:solidFill>
                  <a:srgbClr val="404040"/>
                </a:solidFill>
              </a:rPr>
              <a:t>Патогендер</a:t>
            </a:r>
            <a:r>
              <a:rPr lang="ru-RU" sz="1300" b="1" i="1" dirty="0">
                <a:solidFill>
                  <a:srgbClr val="404040"/>
                </a:solidFill>
              </a:rPr>
              <a:t>. </a:t>
            </a:r>
            <a:r>
              <a:rPr lang="ru-RU" sz="1300" dirty="0" err="1">
                <a:solidFill>
                  <a:srgbClr val="404040"/>
                </a:solidFill>
              </a:rPr>
              <a:t>Ветеринарлық</a:t>
            </a:r>
            <a:r>
              <a:rPr lang="ru-RU" sz="1300" dirty="0">
                <a:solidFill>
                  <a:srgbClr val="404040"/>
                </a:solidFill>
              </a:rPr>
              <a:t> медицина </a:t>
            </a:r>
            <a:r>
              <a:rPr lang="ru-RU" sz="1300" dirty="0" err="1">
                <a:solidFill>
                  <a:srgbClr val="404040"/>
                </a:solidFill>
              </a:rPr>
              <a:t>департаменті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бекіткен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ресми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құжаттарға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сәйкес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ru-RU" sz="1300" dirty="0" err="1">
                <a:solidFill>
                  <a:srgbClr val="404040"/>
                </a:solidFill>
              </a:rPr>
              <a:t>миксобактериялар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үш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түрлі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ауруды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тудырады</a:t>
            </a:r>
            <a:r>
              <a:rPr lang="ru-RU" sz="1300" dirty="0">
                <a:solidFill>
                  <a:srgbClr val="40404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300" dirty="0" err="1">
                <a:solidFill>
                  <a:srgbClr val="404040"/>
                </a:solidFill>
              </a:rPr>
              <a:t>Flexibacter</a:t>
            </a:r>
            <a:r>
              <a:rPr lang="en-US" sz="1300" dirty="0">
                <a:solidFill>
                  <a:srgbClr val="404040"/>
                </a:solidFill>
              </a:rPr>
              <a:t> </a:t>
            </a:r>
            <a:r>
              <a:rPr lang="en-US" sz="1300" dirty="0" err="1">
                <a:solidFill>
                  <a:srgbClr val="404040"/>
                </a:solidFill>
              </a:rPr>
              <a:t>columnaris</a:t>
            </a:r>
            <a:r>
              <a:rPr lang="en-US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тудыратын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флексибактериоз</a:t>
            </a:r>
            <a:r>
              <a:rPr lang="ru-RU" sz="1300" dirty="0">
                <a:solidFill>
                  <a:srgbClr val="404040"/>
                </a:solidFill>
              </a:rPr>
              <a:t> (</a:t>
            </a:r>
            <a:r>
              <a:rPr lang="en-US" sz="1300" dirty="0" err="1">
                <a:solidFill>
                  <a:srgbClr val="404040"/>
                </a:solidFill>
              </a:rPr>
              <a:t>columnaris</a:t>
            </a:r>
            <a:r>
              <a:rPr lang="en-US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ауруы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en-US" sz="1300" dirty="0" err="1">
                <a:solidFill>
                  <a:srgbClr val="404040"/>
                </a:solidFill>
              </a:rPr>
              <a:t>columnaris</a:t>
            </a:r>
            <a:r>
              <a:rPr lang="en-US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ауруы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немесе</a:t>
            </a:r>
            <a:r>
              <a:rPr lang="ru-RU" sz="1300" dirty="0">
                <a:solidFill>
                  <a:srgbClr val="404040"/>
                </a:solidFill>
              </a:rPr>
              <a:t> "</a:t>
            </a:r>
            <a:r>
              <a:rPr lang="ru-RU" sz="1300" dirty="0" err="1">
                <a:solidFill>
                  <a:srgbClr val="404040"/>
                </a:solidFill>
              </a:rPr>
              <a:t>сұр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ершік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ауруы</a:t>
            </a:r>
            <a:r>
              <a:rPr lang="ru-RU" sz="1300" dirty="0">
                <a:solidFill>
                  <a:srgbClr val="404040"/>
                </a:solidFill>
              </a:rPr>
              <a:t>");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en-US" sz="1300" dirty="0">
                <a:solidFill>
                  <a:srgbClr val="404040"/>
                </a:solidFill>
              </a:rPr>
              <a:t>F. </a:t>
            </a:r>
            <a:r>
              <a:rPr lang="en-US" sz="1300" dirty="0" err="1">
                <a:solidFill>
                  <a:srgbClr val="404040"/>
                </a:solidFill>
              </a:rPr>
              <a:t>branchiophila</a:t>
            </a:r>
            <a:r>
              <a:rPr lang="en-US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тудыратын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бактериялық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желбезек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ауруы</a:t>
            </a:r>
            <a:r>
              <a:rPr lang="en-US" sz="1300" dirty="0">
                <a:solidFill>
                  <a:srgbClr val="404040"/>
                </a:solidFill>
              </a:rPr>
              <a:t>; </a:t>
            </a:r>
            <a:endParaRPr lang="ru-RU" sz="13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404040"/>
                </a:solidFill>
              </a:rPr>
              <a:t>Cytophaga </a:t>
            </a:r>
            <a:r>
              <a:rPr lang="en-US" sz="1300" dirty="0" err="1">
                <a:solidFill>
                  <a:srgbClr val="404040"/>
                </a:solidFill>
              </a:rPr>
              <a:t>psychrophila</a:t>
            </a:r>
            <a:r>
              <a:rPr lang="en-US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тудыратын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суық</a:t>
            </a:r>
            <a:r>
              <a:rPr lang="ru-RU" sz="1300" dirty="0">
                <a:solidFill>
                  <a:srgbClr val="404040"/>
                </a:solidFill>
              </a:rPr>
              <a:t> су </a:t>
            </a:r>
            <a:r>
              <a:rPr lang="ru-RU" sz="1300" dirty="0" err="1">
                <a:solidFill>
                  <a:srgbClr val="404040"/>
                </a:solidFill>
              </a:rPr>
              <a:t>ауруы</a:t>
            </a:r>
            <a:r>
              <a:rPr lang="ru-RU" sz="1300" dirty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300" b="1" i="1" dirty="0">
                <a:solidFill>
                  <a:srgbClr val="404040"/>
                </a:solidFill>
              </a:rPr>
              <a:t>Эпизоотология</a:t>
            </a:r>
            <a:r>
              <a:rPr lang="ru-RU" sz="1300" dirty="0">
                <a:solidFill>
                  <a:srgbClr val="404040"/>
                </a:solidFill>
              </a:rPr>
              <a:t>. </a:t>
            </a:r>
            <a:r>
              <a:rPr lang="ru-RU" sz="1300" dirty="0" err="1">
                <a:solidFill>
                  <a:srgbClr val="404040"/>
                </a:solidFill>
              </a:rPr>
              <a:t>Миксобактериялар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тудыратын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эпизоотиялар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көбінесе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жазда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жоғары</a:t>
            </a:r>
            <a:r>
              <a:rPr lang="ru-RU" sz="1300" dirty="0">
                <a:solidFill>
                  <a:srgbClr val="404040"/>
                </a:solidFill>
              </a:rPr>
              <a:t> температура мен </a:t>
            </a:r>
            <a:r>
              <a:rPr lang="ru-RU" sz="1300" dirty="0" err="1">
                <a:solidFill>
                  <a:srgbClr val="404040"/>
                </a:solidFill>
              </a:rPr>
              <a:t>судың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тапшылығы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кезінде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байқалады</a:t>
            </a:r>
            <a:r>
              <a:rPr lang="ru-RU" sz="1300" dirty="0">
                <a:solidFill>
                  <a:srgbClr val="404040"/>
                </a:solidFill>
              </a:rPr>
              <a:t>. </a:t>
            </a:r>
            <a:r>
              <a:rPr lang="ru-RU" sz="1300" dirty="0" err="1">
                <a:solidFill>
                  <a:srgbClr val="404040"/>
                </a:solidFill>
              </a:rPr>
              <a:t>Аурудың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пайда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болуы</a:t>
            </a:r>
            <a:r>
              <a:rPr lang="ru-RU" sz="1300" dirty="0">
                <a:solidFill>
                  <a:srgbClr val="404040"/>
                </a:solidFill>
              </a:rPr>
              <a:t> мен </a:t>
            </a:r>
            <a:r>
              <a:rPr lang="ru-RU" sz="1300" dirty="0" err="1">
                <a:solidFill>
                  <a:srgbClr val="404040"/>
                </a:solidFill>
              </a:rPr>
              <a:t>таралуы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судың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ластануынан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және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ауруды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тудыратын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антропогендік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факторлардан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ru-RU" sz="1300" dirty="0" err="1">
                <a:solidFill>
                  <a:srgbClr val="404040"/>
                </a:solidFill>
              </a:rPr>
              <a:t>сондай-ақ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балық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өсірудің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нашар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жағдайларынан</a:t>
            </a:r>
            <a:r>
              <a:rPr lang="ru-RU" sz="1300" dirty="0">
                <a:solidFill>
                  <a:srgbClr val="404040"/>
                </a:solidFill>
              </a:rPr>
              <a:t> (</a:t>
            </a:r>
            <a:r>
              <a:rPr lang="ru-RU" sz="1300" dirty="0" err="1">
                <a:solidFill>
                  <a:srgbClr val="404040"/>
                </a:solidFill>
              </a:rPr>
              <a:t>жарақаттану</a:t>
            </a:r>
            <a:r>
              <a:rPr lang="ru-RU" sz="1300" dirty="0">
                <a:solidFill>
                  <a:srgbClr val="404040"/>
                </a:solidFill>
              </a:rPr>
              <a:t>, стресс, </a:t>
            </a:r>
            <a:r>
              <a:rPr lang="ru-RU" sz="1300" dirty="0" err="1">
                <a:solidFill>
                  <a:srgbClr val="404040"/>
                </a:solidFill>
              </a:rPr>
              <a:t>жеткіліксіз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тамақтандыру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ru-RU" sz="1300" dirty="0" err="1">
                <a:solidFill>
                  <a:srgbClr val="404040"/>
                </a:solidFill>
              </a:rPr>
              <a:t>балықтың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шамадан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тыс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тығыздығы</a:t>
            </a:r>
            <a:r>
              <a:rPr lang="ru-RU" sz="1300" dirty="0">
                <a:solidFill>
                  <a:srgbClr val="404040"/>
                </a:solidFill>
              </a:rPr>
              <a:t>, </a:t>
            </a:r>
            <a:r>
              <a:rPr lang="ru-RU" sz="1300" dirty="0" err="1">
                <a:solidFill>
                  <a:srgbClr val="404040"/>
                </a:solidFill>
              </a:rPr>
              <a:t>органикалық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заттардың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жоғары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деңгейі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және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т.б</a:t>
            </a:r>
            <a:r>
              <a:rPr lang="ru-RU" sz="1300" dirty="0">
                <a:solidFill>
                  <a:srgbClr val="404040"/>
                </a:solidFill>
              </a:rPr>
              <a:t>.) </a:t>
            </a:r>
            <a:r>
              <a:rPr lang="ru-RU" sz="1300" dirty="0" err="1">
                <a:solidFill>
                  <a:srgbClr val="404040"/>
                </a:solidFill>
              </a:rPr>
              <a:t>туындайды</a:t>
            </a:r>
            <a:r>
              <a:rPr lang="ru-RU" sz="1300" dirty="0">
                <a:solidFill>
                  <a:srgbClr val="404040"/>
                </a:solidFill>
              </a:rPr>
              <a:t>.</a:t>
            </a:r>
            <a:endParaRPr lang="ru-KZ" sz="13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8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Микобактериоз у аквариумных рыб; причины заражения и лечение">
            <a:extLst>
              <a:ext uri="{FF2B5EF4-FFF2-40B4-BE49-F238E27FC236}">
                <a16:creationId xmlns:a16="http://schemas.microsoft.com/office/drawing/2014/main" id="{9E1B4E34-E7C4-19B2-C73E-D21E1C57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 r="-1" b="-1"/>
          <a:stretch>
            <a:fillRect/>
          </a:stretch>
        </p:blipFill>
        <p:spPr bwMode="auto">
          <a:xfrm>
            <a:off x="20" y="10"/>
            <a:ext cx="6062452" cy="3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Бактериологическое исследование рыбы | 06.08.2025 | Мурманск - БезФормата">
            <a:extLst>
              <a:ext uri="{FF2B5EF4-FFF2-40B4-BE49-F238E27FC236}">
                <a16:creationId xmlns:a16="http://schemas.microsoft.com/office/drawing/2014/main" id="{A971D225-14F0-5BD5-2E97-9AF05D32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-1" b="1087"/>
          <a:stretch>
            <a:fillRect/>
          </a:stretch>
        </p:blipFill>
        <p:spPr bwMode="auto">
          <a:xfrm>
            <a:off x="6129528" y="-1"/>
            <a:ext cx="606247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E1E5C89-EE82-1A6F-3BF5-5B1B0C02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Миксобактериоздың алдын алу үшін балық өсіру технологиясын қатаң сақтау, балықтарды қалпына келтіру және ветеринарлық-санитарлық шараларды үнемі жүргізу және балықтарды стресстік факторлардың әсеріне ұшыратпау қажет.</a:t>
            </a:r>
            <a:endParaRPr lang="ru-K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8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B7164-D415-782F-1E34-C8E9D58F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dirty="0" err="1"/>
              <a:t>Саңырауқұлақ</a:t>
            </a:r>
            <a:r>
              <a:rPr lang="ru-RU" dirty="0"/>
              <a:t> </a:t>
            </a:r>
            <a:r>
              <a:rPr lang="ru-RU" dirty="0" err="1"/>
              <a:t>аурулары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1857F-B3F8-23CE-4899-48B3AABE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>
                <a:solidFill>
                  <a:srgbClr val="404040"/>
                </a:solidFill>
              </a:rPr>
              <a:t>Саңырауқұлақ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аурулары</a:t>
            </a:r>
            <a:r>
              <a:rPr lang="ru-RU" dirty="0">
                <a:solidFill>
                  <a:srgbClr val="404040"/>
                </a:solidFill>
              </a:rPr>
              <a:t> бірнеше </a:t>
            </a:r>
            <a:r>
              <a:rPr lang="ru-RU" dirty="0" err="1">
                <a:solidFill>
                  <a:srgbClr val="404040"/>
                </a:solidFill>
              </a:rPr>
              <a:t>класқа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жататын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микроскопиялық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саңырауқұлақтардан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туындайды</a:t>
            </a:r>
            <a:r>
              <a:rPr lang="ru-RU" dirty="0">
                <a:solidFill>
                  <a:srgbClr val="404040"/>
                </a:solidFill>
              </a:rPr>
              <a:t>. Су </a:t>
            </a:r>
            <a:r>
              <a:rPr lang="ru-RU" dirty="0" err="1">
                <a:solidFill>
                  <a:srgbClr val="404040"/>
                </a:solidFill>
              </a:rPr>
              <a:t>организмдері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негізінен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тұщы</a:t>
            </a:r>
            <a:r>
              <a:rPr lang="ru-RU" dirty="0">
                <a:solidFill>
                  <a:srgbClr val="404040"/>
                </a:solidFill>
              </a:rPr>
              <a:t> суда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судан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басқа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субстраттардан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пайда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болатын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галофильді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шартты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түрде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патогенді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түрлермен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паразиттік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етеді</a:t>
            </a:r>
            <a:r>
              <a:rPr lang="ru-RU" dirty="0">
                <a:solidFill>
                  <a:srgbClr val="404040"/>
                </a:solidFill>
              </a:rPr>
              <a:t>. </a:t>
            </a:r>
            <a:r>
              <a:rPr lang="ru-RU" dirty="0" err="1">
                <a:solidFill>
                  <a:srgbClr val="404040"/>
                </a:solidFill>
              </a:rPr>
              <a:t>Саңырауқұлақ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жасушалары</a:t>
            </a:r>
            <a:r>
              <a:rPr lang="ru-RU" dirty="0">
                <a:solidFill>
                  <a:srgbClr val="404040"/>
                </a:solidFill>
              </a:rPr>
              <a:t> - </a:t>
            </a:r>
            <a:r>
              <a:rPr lang="ru-RU" dirty="0" err="1">
                <a:solidFill>
                  <a:srgbClr val="404040"/>
                </a:solidFill>
              </a:rPr>
              <a:t>гифалар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деп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аталатын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жұқа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ұзын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тармақталған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жіпшелер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ұзындығы</a:t>
            </a:r>
            <a:r>
              <a:rPr lang="ru-RU" dirty="0">
                <a:solidFill>
                  <a:srgbClr val="404040"/>
                </a:solidFill>
              </a:rPr>
              <a:t> 100 мкм </a:t>
            </a:r>
            <a:r>
              <a:rPr lang="ru-RU" dirty="0" err="1">
                <a:solidFill>
                  <a:srgbClr val="404040"/>
                </a:solidFill>
              </a:rPr>
              <a:t>немесе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одан</a:t>
            </a:r>
            <a:r>
              <a:rPr lang="ru-RU" dirty="0">
                <a:solidFill>
                  <a:srgbClr val="404040"/>
                </a:solidFill>
              </a:rPr>
              <a:t> да </a:t>
            </a:r>
            <a:r>
              <a:rPr lang="ru-RU" dirty="0" err="1">
                <a:solidFill>
                  <a:srgbClr val="404040"/>
                </a:solidFill>
              </a:rPr>
              <a:t>көпке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жетеді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ені</a:t>
            </a:r>
            <a:r>
              <a:rPr lang="ru-RU" dirty="0">
                <a:solidFill>
                  <a:srgbClr val="404040"/>
                </a:solidFill>
              </a:rPr>
              <a:t> 0,5-тен 40 мкм-</a:t>
            </a:r>
            <a:r>
              <a:rPr lang="ru-RU" dirty="0" err="1">
                <a:solidFill>
                  <a:srgbClr val="404040"/>
                </a:solidFill>
              </a:rPr>
              <a:t>ге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дейін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жетеді</a:t>
            </a:r>
            <a:r>
              <a:rPr lang="ru-RU" dirty="0">
                <a:solidFill>
                  <a:srgbClr val="404040"/>
                </a:solidFill>
              </a:rPr>
              <a:t>. </a:t>
            </a:r>
            <a:r>
              <a:rPr lang="ru-RU" dirty="0" err="1">
                <a:solidFill>
                  <a:srgbClr val="404040"/>
                </a:solidFill>
              </a:rPr>
              <a:t>Бір-бірімен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байланысып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олар</a:t>
            </a:r>
            <a:r>
              <a:rPr lang="ru-RU" dirty="0">
                <a:solidFill>
                  <a:srgbClr val="404040"/>
                </a:solidFill>
              </a:rPr>
              <a:t> мицелий - </a:t>
            </a:r>
            <a:r>
              <a:rPr lang="ru-RU" dirty="0" err="1">
                <a:solidFill>
                  <a:srgbClr val="404040"/>
                </a:solidFill>
              </a:rPr>
              <a:t>саңырауқұлақтың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вегетативті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денесін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түзеді</a:t>
            </a:r>
            <a:r>
              <a:rPr lang="ru-RU" dirty="0">
                <a:solidFill>
                  <a:srgbClr val="404040"/>
                </a:solidFill>
              </a:rPr>
              <a:t>. </a:t>
            </a:r>
            <a:r>
              <a:rPr lang="ru-RU" dirty="0" err="1">
                <a:solidFill>
                  <a:srgbClr val="404040"/>
                </a:solidFill>
              </a:rPr>
              <a:t>Саңырауқұлақтардың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көбеюі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жыныстық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жыныссыз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жолмен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жүреді</a:t>
            </a:r>
            <a:r>
              <a:rPr lang="ru-RU" dirty="0">
                <a:solidFill>
                  <a:srgbClr val="404040"/>
                </a:solidFill>
              </a:rPr>
              <a:t>.</a:t>
            </a:r>
            <a:endParaRPr lang="ru-K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9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9170B-CB7F-B83C-693F-8E3DE054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ru-KZ" altLang="ru-KZ" sz="2000" b="1" err="1">
                <a:latin typeface="Google Sans"/>
              </a:rPr>
              <a:t>Балықтардың</a:t>
            </a:r>
            <a:r>
              <a:rPr lang="ru-KZ" altLang="ru-KZ" sz="2000" b="1">
                <a:latin typeface="Google Sans"/>
              </a:rPr>
              <a:t> </a:t>
            </a:r>
            <a:r>
              <a:rPr lang="ru-KZ" altLang="ru-KZ" sz="2000" b="1" err="1">
                <a:latin typeface="Google Sans"/>
              </a:rPr>
              <a:t>саңырауқұлақтық</a:t>
            </a:r>
            <a:r>
              <a:rPr lang="ru-KZ" altLang="ru-KZ" sz="2000" b="1">
                <a:latin typeface="Google Sans"/>
              </a:rPr>
              <a:t> </a:t>
            </a:r>
            <a:r>
              <a:rPr lang="ru-KZ" altLang="ru-KZ" sz="2000" b="1" err="1">
                <a:latin typeface="Google Sans"/>
              </a:rPr>
              <a:t>аурулары</a:t>
            </a:r>
            <a:r>
              <a:rPr lang="ru-KZ" altLang="ru-KZ" sz="2000" b="1">
                <a:latin typeface="Google Sans"/>
              </a:rPr>
              <a:t> (</a:t>
            </a:r>
            <a:r>
              <a:rPr lang="ru-KZ" altLang="ru-KZ" sz="2000" b="1" err="1">
                <a:latin typeface="Google Sans"/>
              </a:rPr>
              <a:t>Микоздар</a:t>
            </a:r>
            <a:r>
              <a:rPr lang="ru-KZ" altLang="ru-KZ" sz="2000" b="1">
                <a:latin typeface="Google Sans"/>
              </a:rPr>
              <a:t>):</a:t>
            </a:r>
            <a:br>
              <a:rPr kumimoji="0" lang="ru-KZ" altLang="ru-KZ" sz="2000" b="0" i="0" u="none" strike="noStrike" cap="none" normalizeH="0" baseline="0">
                <a:ln>
                  <a:noFill/>
                </a:ln>
                <a:effectLst/>
              </a:rPr>
            </a:br>
            <a:endParaRPr lang="ru-KZ" sz="20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CEEE6A2-9DF2-2AD8-3930-FD35730795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672" y="2638044"/>
            <a:ext cx="5925312" cy="31019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76176" rIns="0" bIns="101568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Сапролегниоз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Балықтың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терісі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желбезектерінде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мақта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өңез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болады.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Бранхиомикоз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(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желбезек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шірігі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)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желбезек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зақымдап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балықтың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алуын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қиындатады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өлімге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KZ" altLang="ru-KZ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Ротовой грибок у рыб">
            <a:extLst>
              <a:ext uri="{FF2B5EF4-FFF2-40B4-BE49-F238E27FC236}">
                <a16:creationId xmlns:a16="http://schemas.microsoft.com/office/drawing/2014/main" id="{08205945-F002-4754-1750-D0B18D76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19748" b="1"/>
          <a:stretch>
            <a:fillRect/>
          </a:stretch>
        </p:blipFill>
        <p:spPr bwMode="auto">
          <a:xfrm>
            <a:off x="8340435" y="822036"/>
            <a:ext cx="3026664" cy="23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🍄Грибковые заболевания рыб: симптомы и лечение Грибковые инфекции  относятся к наиболее распространённым и опасным заболеваниям аквариумных рыб,  вызываемых патогенными организмами. Грибки и их споры всегда присутствуют в  аквариумной воде и помогают в">
            <a:extLst>
              <a:ext uri="{FF2B5EF4-FFF2-40B4-BE49-F238E27FC236}">
                <a16:creationId xmlns:a16="http://schemas.microsoft.com/office/drawing/2014/main" id="{02A46CB0-C874-8682-80E9-26ABB615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8932" b="-1"/>
          <a:stretch>
            <a:fillRect/>
          </a:stretch>
        </p:blipFill>
        <p:spPr bwMode="auto">
          <a:xfrm>
            <a:off x="8340435" y="3255097"/>
            <a:ext cx="3026664" cy="23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5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2A5E8-0703-C178-9ACD-70E86794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Бранкиомикоз </a:t>
            </a:r>
            <a:endParaRPr lang="ru-KZ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8A596-4A64-440A-2A82-0F17CE57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err="1">
                <a:solidFill>
                  <a:schemeClr val="bg1"/>
                </a:solidFill>
              </a:rPr>
              <a:t>тоғандарда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балық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фермаларында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және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табиғи</a:t>
            </a:r>
            <a:r>
              <a:rPr lang="ru-RU" dirty="0">
                <a:solidFill>
                  <a:schemeClr val="bg1"/>
                </a:solidFill>
              </a:rPr>
              <a:t> су </a:t>
            </a:r>
            <a:r>
              <a:rPr lang="ru-RU" dirty="0" err="1">
                <a:solidFill>
                  <a:schemeClr val="bg1"/>
                </a:solidFill>
              </a:rPr>
              <a:t>айдындарында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әсіресе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көлдерде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кездесетін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әртүрлі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түрлер</a:t>
            </a:r>
            <a:r>
              <a:rPr lang="ru-RU" dirty="0">
                <a:solidFill>
                  <a:schemeClr val="bg1"/>
                </a:solidFill>
              </a:rPr>
              <a:t> мен </a:t>
            </a:r>
            <a:r>
              <a:rPr lang="ru-RU" dirty="0" err="1">
                <a:solidFill>
                  <a:schemeClr val="bg1"/>
                </a:solidFill>
              </a:rPr>
              <a:t>әр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жастағы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балықтардың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қауіпті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жұқпалы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микотикалық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ауруы</a:t>
            </a:r>
            <a:r>
              <a:rPr lang="ru-RU" dirty="0">
                <a:solidFill>
                  <a:schemeClr val="bg1"/>
                </a:solidFill>
              </a:rPr>
              <a:t>. Ол </a:t>
            </a:r>
            <a:r>
              <a:rPr lang="ru-RU" dirty="0" err="1">
                <a:solidFill>
                  <a:schemeClr val="bg1"/>
                </a:solidFill>
              </a:rPr>
              <a:t>балықтардың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жаппай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қырылуына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әкелуі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мүмкін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Этиологиясы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Бранкиомикозды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Branchiomyces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туысының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түрлі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саңырауқұлақтары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en-US" dirty="0">
                <a:solidFill>
                  <a:schemeClr val="bg1"/>
                </a:solidFill>
              </a:rPr>
              <a:t>B. sanguinis </a:t>
            </a:r>
            <a:r>
              <a:rPr lang="ru-RU" dirty="0" err="1">
                <a:solidFill>
                  <a:schemeClr val="bg1"/>
                </a:solidFill>
              </a:rPr>
              <a:t>және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B. </a:t>
            </a:r>
            <a:r>
              <a:rPr lang="en-US" dirty="0" err="1">
                <a:solidFill>
                  <a:schemeClr val="bg1"/>
                </a:solidFill>
              </a:rPr>
              <a:t>demigrans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тудырады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Олар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морфологиялық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сипаттамалары</a:t>
            </a:r>
            <a:r>
              <a:rPr lang="ru-RU" dirty="0">
                <a:solidFill>
                  <a:schemeClr val="bg1"/>
                </a:solidFill>
              </a:rPr>
              <a:t> мен даму </a:t>
            </a:r>
            <a:r>
              <a:rPr lang="ru-RU" dirty="0" err="1">
                <a:solidFill>
                  <a:schemeClr val="bg1"/>
                </a:solidFill>
              </a:rPr>
              <a:t>заңдылықтары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бойынша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ерекшеленеді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B. sanguinis </a:t>
            </a:r>
            <a:r>
              <a:rPr lang="ru-RU" dirty="0" err="1">
                <a:solidFill>
                  <a:schemeClr val="bg1"/>
                </a:solidFill>
              </a:rPr>
              <a:t>ірі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тамырларында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локализацияланған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KZ" dirty="0">
              <a:solidFill>
                <a:schemeClr val="bg1"/>
              </a:solidFill>
            </a:endParaRPr>
          </a:p>
        </p:txBody>
      </p:sp>
      <p:pic>
        <p:nvPicPr>
          <p:cNvPr id="12290" name="Picture 2" descr="Бранхиомикоз (жаберная гниль) 2022 | ВКонтакте">
            <a:extLst>
              <a:ext uri="{FF2B5EF4-FFF2-40B4-BE49-F238E27FC236}">
                <a16:creationId xmlns:a16="http://schemas.microsoft.com/office/drawing/2014/main" id="{3FA44D06-E8D2-8CFE-39C0-0C17E7AF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1980158"/>
            <a:ext cx="3428662" cy="26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9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DE6656AB-B8B3-4895-AD32-B928A43C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760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88BDAE2-5EE0-4B2F-9C9B-7E86A0B4C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1853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Болезни прудовых рыб и меры борьбы с ними живая рыба купить для пруда в  Москве">
            <a:extLst>
              <a:ext uri="{FF2B5EF4-FFF2-40B4-BE49-F238E27FC236}">
                <a16:creationId xmlns:a16="http://schemas.microsoft.com/office/drawing/2014/main" id="{CE2F0AE0-F63C-74AE-D578-C56D6A98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944" y="2206932"/>
            <a:ext cx="4782312" cy="24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B34D50C-954C-2D56-5DEA-2C080E07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530" y="1128683"/>
            <a:ext cx="5195509" cy="47725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/>
              <a:t>Балық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өнімдері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тамақтануында</a:t>
            </a:r>
            <a:r>
              <a:rPr lang="ru-RU" dirty="0"/>
              <a:t> </a:t>
            </a:r>
            <a:r>
              <a:rPr lang="ru-RU" dirty="0" err="1"/>
              <a:t>шешуші</a:t>
            </a:r>
            <a:r>
              <a:rPr lang="ru-RU" dirty="0"/>
              <a:t> </a:t>
            </a:r>
            <a:r>
              <a:rPr lang="ru-RU" dirty="0" err="1"/>
              <a:t>рөл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ақуыздардың</a:t>
            </a:r>
            <a:r>
              <a:rPr lang="ru-RU" dirty="0"/>
              <a:t>, </a:t>
            </a:r>
            <a:r>
              <a:rPr lang="ru-RU" dirty="0" err="1"/>
              <a:t>майлардың</a:t>
            </a:r>
            <a:r>
              <a:rPr lang="ru-RU" dirty="0"/>
              <a:t>, калий, кальций, магний, </a:t>
            </a:r>
            <a:r>
              <a:rPr lang="ru-RU" dirty="0" err="1"/>
              <a:t>темір</a:t>
            </a:r>
            <a:r>
              <a:rPr lang="ru-RU" dirty="0"/>
              <a:t>, фосфор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минералдардың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көздері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адам </a:t>
            </a:r>
            <a:r>
              <a:rPr lang="ru-RU" dirty="0" err="1"/>
              <a:t>денсаулығына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дәрумендермен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балық</a:t>
            </a:r>
            <a:r>
              <a:rPr lang="ru-RU" dirty="0"/>
              <a:t> </a:t>
            </a:r>
            <a:r>
              <a:rPr lang="ru-RU" dirty="0" err="1"/>
              <a:t>шикізатының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өңдеуге</a:t>
            </a:r>
            <a:r>
              <a:rPr lang="ru-RU" dirty="0"/>
              <a:t> </a:t>
            </a:r>
            <a:r>
              <a:rPr lang="ru-RU" dirty="0" err="1"/>
              <a:t>жарамдылығын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, </a:t>
            </a:r>
            <a:r>
              <a:rPr lang="ru-RU" dirty="0" err="1"/>
              <a:t>тұтынушылар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сапа </a:t>
            </a:r>
            <a:r>
              <a:rPr lang="ru-RU" dirty="0" err="1"/>
              <a:t>стандарттарын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шикізат</a:t>
            </a:r>
            <a:r>
              <a:rPr lang="ru-RU" dirty="0"/>
              <a:t> пен </a:t>
            </a:r>
            <a:r>
              <a:rPr lang="ru-RU" dirty="0" err="1"/>
              <a:t>өндірілетін</a:t>
            </a:r>
            <a:r>
              <a:rPr lang="ru-RU" dirty="0"/>
              <a:t> </a:t>
            </a:r>
            <a:r>
              <a:rPr lang="ru-RU" dirty="0" err="1"/>
              <a:t>өнімнің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әзірлеу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әдістерді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821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E091D-B52A-7A10-34BA-85F49706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360" y="325120"/>
            <a:ext cx="6237279" cy="894080"/>
          </a:xfrm>
        </p:spPr>
        <p:txBody>
          <a:bodyPr>
            <a:normAutofit/>
          </a:bodyPr>
          <a:lstStyle/>
          <a:p>
            <a:r>
              <a:rPr lang="ru-RU" dirty="0" err="1"/>
              <a:t>Сапролегниоз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4115" name="Rectangle 411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6" name="Rectangle 411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САПРОЛЕГНИОЗ (ДЕРМАТОМИКОЗ) - Аквариум">
            <a:extLst>
              <a:ext uri="{FF2B5EF4-FFF2-40B4-BE49-F238E27FC236}">
                <a16:creationId xmlns:a16="http://schemas.microsoft.com/office/drawing/2014/main" id="{E007830F-89AD-28A5-5159-F8A093BB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99" y="2244251"/>
            <a:ext cx="3328416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D76D74F-DE0B-87F8-6592-19D8FE711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145" y="1453735"/>
            <a:ext cx="6812900" cy="39505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– </a:t>
            </a:r>
            <a:r>
              <a:rPr lang="ru-RU" sz="2000" dirty="0" err="1"/>
              <a:t>балықтар</a:t>
            </a:r>
            <a:r>
              <a:rPr lang="ru-RU" sz="2000" dirty="0"/>
              <a:t> мен </a:t>
            </a:r>
            <a:r>
              <a:rPr lang="ru-RU" sz="2000" dirty="0" err="1"/>
              <a:t>балық</a:t>
            </a:r>
            <a:r>
              <a:rPr lang="ru-RU" sz="2000" dirty="0"/>
              <a:t> </a:t>
            </a:r>
            <a:r>
              <a:rPr lang="ru-RU" sz="2000" dirty="0" err="1"/>
              <a:t>уылдырықтарының</a:t>
            </a:r>
            <a:r>
              <a:rPr lang="ru-RU" sz="2000" dirty="0"/>
              <a:t> </a:t>
            </a:r>
            <a:r>
              <a:rPr lang="ru-RU" sz="2000" dirty="0" err="1"/>
              <a:t>саңырауқұлақ</a:t>
            </a:r>
            <a:r>
              <a:rPr lang="ru-RU" sz="2000" dirty="0"/>
              <a:t> </a:t>
            </a:r>
            <a:r>
              <a:rPr lang="ru-RU" sz="2000" dirty="0" err="1"/>
              <a:t>ауруы</a:t>
            </a:r>
            <a:r>
              <a:rPr lang="ru-RU" sz="2000" dirty="0"/>
              <a:t>, </a:t>
            </a:r>
            <a:r>
              <a:rPr lang="ru-RU" sz="2000" dirty="0" err="1"/>
              <a:t>аквадақылда</a:t>
            </a:r>
            <a:r>
              <a:rPr lang="ru-RU" sz="2000" dirty="0"/>
              <a:t>, </a:t>
            </a:r>
            <a:r>
              <a:rPr lang="ru-RU" sz="2000" dirty="0" err="1"/>
              <a:t>табиғи</a:t>
            </a:r>
            <a:r>
              <a:rPr lang="ru-RU" sz="2000" dirty="0"/>
              <a:t> </a:t>
            </a:r>
            <a:r>
              <a:rPr lang="ru-RU" sz="2000" dirty="0" err="1"/>
              <a:t>суларда</a:t>
            </a:r>
            <a:r>
              <a:rPr lang="ru-RU" sz="2000" dirty="0"/>
              <a:t> да </a:t>
            </a:r>
            <a:r>
              <a:rPr lang="ru-RU" sz="2000" dirty="0" err="1"/>
              <a:t>кең</a:t>
            </a:r>
            <a:r>
              <a:rPr lang="ru-RU" sz="2000" dirty="0"/>
              <a:t> </a:t>
            </a:r>
            <a:r>
              <a:rPr lang="ru-RU" sz="2000" dirty="0" err="1"/>
              <a:t>таралған</a:t>
            </a:r>
            <a:r>
              <a:rPr lang="ru-RU" sz="20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dirty="0" err="1"/>
              <a:t>Этиологиясы</a:t>
            </a:r>
            <a:r>
              <a:rPr lang="ru-RU" sz="2000" dirty="0"/>
              <a:t>. </a:t>
            </a:r>
            <a:r>
              <a:rPr lang="ru-RU" sz="2000" dirty="0" err="1"/>
              <a:t>Сапролегниозды</a:t>
            </a:r>
            <a:r>
              <a:rPr lang="ru-RU" sz="2000" dirty="0"/>
              <a:t> </a:t>
            </a:r>
            <a:r>
              <a:rPr lang="ru-RU" sz="2000" dirty="0" err="1"/>
              <a:t>оомицеттер</a:t>
            </a:r>
            <a:r>
              <a:rPr lang="ru-RU" sz="2000" dirty="0"/>
              <a:t> </a:t>
            </a:r>
            <a:r>
              <a:rPr lang="ru-RU" sz="2000" dirty="0" err="1"/>
              <a:t>класының</a:t>
            </a:r>
            <a:r>
              <a:rPr lang="ru-RU" sz="2000" dirty="0"/>
              <a:t>, </a:t>
            </a:r>
            <a:r>
              <a:rPr lang="en-US" sz="2000" dirty="0" err="1"/>
              <a:t>Saprolegniales</a:t>
            </a:r>
            <a:r>
              <a:rPr lang="en-US" sz="2000" dirty="0"/>
              <a:t> </a:t>
            </a:r>
            <a:r>
              <a:rPr lang="ru-RU" sz="2000" dirty="0" err="1"/>
              <a:t>отрядының</a:t>
            </a:r>
            <a:r>
              <a:rPr lang="ru-RU" sz="2000" dirty="0"/>
              <a:t> </a:t>
            </a:r>
            <a:r>
              <a:rPr lang="ru-RU" sz="2000" dirty="0" err="1"/>
              <a:t>саңырауқұлақтары</a:t>
            </a:r>
            <a:r>
              <a:rPr lang="ru-RU" sz="2000" dirty="0"/>
              <a:t> </a:t>
            </a:r>
            <a:r>
              <a:rPr lang="ru-RU" sz="2000" dirty="0" err="1"/>
              <a:t>тудырады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бірнеше </a:t>
            </a:r>
            <a:r>
              <a:rPr lang="ru-RU" sz="2000" dirty="0" err="1"/>
              <a:t>туыстарға</a:t>
            </a:r>
            <a:r>
              <a:rPr lang="ru-RU" sz="2000" dirty="0"/>
              <a:t> </a:t>
            </a:r>
            <a:r>
              <a:rPr lang="ru-RU" sz="2000" dirty="0" err="1"/>
              <a:t>жатады</a:t>
            </a:r>
            <a:r>
              <a:rPr lang="ru-RU" sz="2000" dirty="0"/>
              <a:t>: </a:t>
            </a:r>
            <a:r>
              <a:rPr lang="en-US" sz="2000" dirty="0" err="1"/>
              <a:t>Aphonomyces</a:t>
            </a:r>
            <a:r>
              <a:rPr lang="en-US" sz="2000" dirty="0"/>
              <a:t>, </a:t>
            </a:r>
            <a:r>
              <a:rPr lang="en-US" sz="2000" dirty="0" err="1"/>
              <a:t>Dictyuchus</a:t>
            </a:r>
            <a:r>
              <a:rPr lang="en-US" sz="2000" dirty="0"/>
              <a:t>, </a:t>
            </a:r>
            <a:r>
              <a:rPr lang="en-US" sz="2000" dirty="0" err="1"/>
              <a:t>Leptolegnia</a:t>
            </a:r>
            <a:r>
              <a:rPr lang="en-US" sz="2000" dirty="0"/>
              <a:t>, Saprolegnia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басқалары</a:t>
            </a:r>
            <a:r>
              <a:rPr lang="ru-RU" sz="2000" dirty="0"/>
              <a:t>. Ауру </a:t>
            </a:r>
            <a:r>
              <a:rPr lang="ru-RU" sz="2000" dirty="0" err="1"/>
              <a:t>жылдың</a:t>
            </a:r>
            <a:r>
              <a:rPr lang="ru-RU" sz="2000" dirty="0"/>
              <a:t> 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</a:t>
            </a:r>
            <a:r>
              <a:rPr lang="ru-RU" sz="2000" dirty="0" err="1"/>
              <a:t>уақытында</a:t>
            </a:r>
            <a:r>
              <a:rPr lang="ru-RU" sz="2000" dirty="0"/>
              <a:t> </a:t>
            </a:r>
            <a:r>
              <a:rPr lang="ru-RU" sz="2000" dirty="0" err="1"/>
              <a:t>дамуы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,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err="1"/>
              <a:t>әрбір</a:t>
            </a:r>
            <a:r>
              <a:rPr lang="ru-RU" sz="2000" dirty="0"/>
              <a:t> </a:t>
            </a:r>
            <a:r>
              <a:rPr lang="ru-RU" sz="2000" dirty="0" err="1"/>
              <a:t>саңырауқұлақ</a:t>
            </a:r>
            <a:r>
              <a:rPr lang="ru-RU" sz="2000" dirty="0"/>
              <a:t> </a:t>
            </a:r>
            <a:r>
              <a:rPr lang="ru-RU" sz="2000" dirty="0" err="1"/>
              <a:t>түрінің</a:t>
            </a:r>
            <a:r>
              <a:rPr lang="ru-RU" sz="2000" dirty="0"/>
              <a:t> </a:t>
            </a:r>
            <a:r>
              <a:rPr lang="ru-RU" sz="2000" dirty="0" err="1"/>
              <a:t>өзіндік</a:t>
            </a:r>
            <a:r>
              <a:rPr lang="ru-RU" sz="2000" dirty="0"/>
              <a:t> </a:t>
            </a:r>
            <a:r>
              <a:rPr lang="ru-RU" sz="2000" dirty="0" err="1"/>
              <a:t>қоршаған</a:t>
            </a:r>
            <a:r>
              <a:rPr lang="ru-RU" sz="2000" dirty="0"/>
              <a:t> орта </a:t>
            </a:r>
            <a:r>
              <a:rPr lang="ru-RU" sz="2000" dirty="0" err="1"/>
              <a:t>талаптары</a:t>
            </a:r>
            <a:r>
              <a:rPr lang="ru-RU" sz="2000" dirty="0"/>
              <a:t>, </a:t>
            </a:r>
            <a:r>
              <a:rPr lang="ru-RU" sz="2000" dirty="0" err="1"/>
              <a:t>атап</a:t>
            </a:r>
            <a:r>
              <a:rPr lang="ru-RU" sz="2000" dirty="0"/>
              <a:t> </a:t>
            </a:r>
            <a:r>
              <a:rPr lang="ru-RU" sz="2000" dirty="0" err="1"/>
              <a:t>айтқанда</a:t>
            </a:r>
            <a:r>
              <a:rPr lang="ru-RU" sz="2000" dirty="0"/>
              <a:t>, </a:t>
            </a:r>
            <a:r>
              <a:rPr lang="ru-RU" sz="2000" dirty="0" err="1"/>
              <a:t>өзінің</a:t>
            </a:r>
            <a:r>
              <a:rPr lang="ru-RU" sz="2000" dirty="0"/>
              <a:t> </a:t>
            </a:r>
            <a:r>
              <a:rPr lang="ru-RU" sz="2000" dirty="0" err="1"/>
              <a:t>оңтайлы</a:t>
            </a:r>
            <a:r>
              <a:rPr lang="ru-RU" sz="2000" dirty="0"/>
              <a:t> </a:t>
            </a:r>
            <a:r>
              <a:rPr lang="ru-RU" sz="2000" dirty="0" err="1"/>
              <a:t>температурасы</a:t>
            </a:r>
            <a:r>
              <a:rPr lang="ru-RU" sz="2000" dirty="0"/>
              <a:t> бар. </a:t>
            </a:r>
            <a:r>
              <a:rPr lang="en-US" sz="2000" dirty="0"/>
              <a:t>S. </a:t>
            </a:r>
            <a:r>
              <a:rPr lang="en-US" sz="2000" dirty="0" err="1"/>
              <a:t>mixa</a:t>
            </a:r>
            <a:r>
              <a:rPr lang="en-US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/>
              <a:t>S. </a:t>
            </a:r>
            <a:r>
              <a:rPr lang="en-US" sz="2000" dirty="0" err="1"/>
              <a:t>ferax</a:t>
            </a:r>
            <a:r>
              <a:rPr lang="en-US" sz="2000" dirty="0"/>
              <a:t> </a:t>
            </a:r>
            <a:r>
              <a:rPr lang="ru-RU" sz="2000" dirty="0" err="1"/>
              <a:t>шыңының</a:t>
            </a:r>
            <a:r>
              <a:rPr lang="ru-RU" sz="2000" dirty="0"/>
              <a:t> </a:t>
            </a:r>
            <a:r>
              <a:rPr lang="ru-RU" sz="2000" dirty="0" err="1"/>
              <a:t>дамуы</a:t>
            </a:r>
            <a:r>
              <a:rPr lang="ru-RU" sz="2000" dirty="0"/>
              <a:t> </a:t>
            </a:r>
            <a:r>
              <a:rPr lang="ru-RU" sz="2000" dirty="0" err="1"/>
              <a:t>көктем</a:t>
            </a:r>
            <a:r>
              <a:rPr lang="ru-RU" sz="2000" dirty="0"/>
              <a:t> мен </a:t>
            </a:r>
            <a:r>
              <a:rPr lang="ru-RU" sz="2000" dirty="0" err="1"/>
              <a:t>күзде</a:t>
            </a:r>
            <a:r>
              <a:rPr lang="ru-RU" sz="2000" dirty="0"/>
              <a:t>, </a:t>
            </a:r>
            <a:r>
              <a:rPr lang="en-US" sz="2000" dirty="0"/>
              <a:t>S. </a:t>
            </a:r>
            <a:r>
              <a:rPr lang="en-US" sz="2000" dirty="0" err="1"/>
              <a:t>monica</a:t>
            </a:r>
            <a:r>
              <a:rPr lang="en-US" sz="2000" dirty="0"/>
              <a:t> </a:t>
            </a:r>
            <a:r>
              <a:rPr lang="ru-RU" sz="2000" dirty="0" err="1"/>
              <a:t>қыста</a:t>
            </a:r>
            <a:r>
              <a:rPr lang="ru-RU" sz="2000" dirty="0"/>
              <a:t>, </a:t>
            </a:r>
            <a:r>
              <a:rPr lang="en-US" sz="2000" dirty="0"/>
              <a:t>A. </a:t>
            </a:r>
            <a:r>
              <a:rPr lang="en-US" sz="2000" dirty="0" err="1"/>
              <a:t>flagellatta</a:t>
            </a:r>
            <a:r>
              <a:rPr lang="en-US" sz="2000" dirty="0"/>
              <a:t> </a:t>
            </a:r>
            <a:r>
              <a:rPr lang="ru-RU" sz="2000" dirty="0" err="1"/>
              <a:t>жазда</a:t>
            </a:r>
            <a:r>
              <a:rPr lang="ru-RU" sz="2000" dirty="0"/>
              <a:t>, ал </a:t>
            </a:r>
            <a:r>
              <a:rPr lang="en-US" sz="2000" dirty="0"/>
              <a:t>S. parasitica </a:t>
            </a:r>
            <a:r>
              <a:rPr lang="ru-RU" sz="2000" dirty="0" err="1"/>
              <a:t>жыл</a:t>
            </a:r>
            <a:r>
              <a:rPr lang="ru-RU" sz="2000" dirty="0"/>
              <a:t> </a:t>
            </a:r>
            <a:r>
              <a:rPr lang="ru-RU" sz="2000" dirty="0" err="1"/>
              <a:t>бойы</a:t>
            </a:r>
            <a:r>
              <a:rPr lang="ru-RU" sz="2000" dirty="0"/>
              <a:t> </a:t>
            </a:r>
            <a:r>
              <a:rPr lang="ru-RU" sz="2000" dirty="0" err="1"/>
              <a:t>кездесетіні</a:t>
            </a:r>
            <a:r>
              <a:rPr lang="ru-RU" sz="2000" dirty="0"/>
              <a:t> </a:t>
            </a:r>
            <a:r>
              <a:rPr lang="ru-RU" sz="2000" dirty="0" err="1"/>
              <a:t>анықталды.Ауру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фермалық</a:t>
            </a:r>
            <a:r>
              <a:rPr lang="ru-RU" sz="2000" dirty="0"/>
              <a:t> </a:t>
            </a:r>
            <a:r>
              <a:rPr lang="ru-RU" sz="2000" dirty="0" err="1"/>
              <a:t>балық</a:t>
            </a:r>
            <a:r>
              <a:rPr lang="ru-RU" sz="2000" dirty="0"/>
              <a:t> </a:t>
            </a:r>
            <a:r>
              <a:rPr lang="ru-RU" sz="2000" dirty="0" err="1"/>
              <a:t>түрлерінде</a:t>
            </a:r>
            <a:r>
              <a:rPr lang="ru-RU" sz="2000" dirty="0"/>
              <a:t>, </a:t>
            </a:r>
            <a:r>
              <a:rPr lang="ru-RU" sz="2000" dirty="0" err="1"/>
              <a:t>сондай-ақ</a:t>
            </a:r>
            <a:r>
              <a:rPr lang="ru-RU" sz="2000" dirty="0"/>
              <a:t> инкубация </a:t>
            </a:r>
            <a:r>
              <a:rPr lang="ru-RU" sz="2000" dirty="0" err="1"/>
              <a:t>кезіндегі</a:t>
            </a:r>
            <a:r>
              <a:rPr lang="ru-RU" sz="2000" dirty="0"/>
              <a:t> </a:t>
            </a:r>
            <a:r>
              <a:rPr lang="ru-RU" sz="2000" dirty="0" err="1"/>
              <a:t>уылдырықтарда</a:t>
            </a:r>
            <a:r>
              <a:rPr lang="ru-RU" sz="2000" dirty="0"/>
              <a:t> </a:t>
            </a:r>
            <a:r>
              <a:rPr lang="ru-RU" sz="2000" dirty="0" err="1"/>
              <a:t>сипатталған</a:t>
            </a:r>
            <a:r>
              <a:rPr lang="ru-RU" sz="2000" dirty="0"/>
              <a:t>. </a:t>
            </a:r>
            <a:r>
              <a:rPr lang="ru-RU" sz="2000" dirty="0" err="1"/>
              <a:t>Сапролегния</a:t>
            </a:r>
            <a:r>
              <a:rPr lang="ru-RU" sz="2000" dirty="0"/>
              <a:t> </a:t>
            </a:r>
            <a:r>
              <a:rPr lang="ru-RU" sz="2000" dirty="0" err="1"/>
              <a:t>әдетте</a:t>
            </a:r>
            <a:r>
              <a:rPr lang="ru-RU" sz="2000" dirty="0"/>
              <a:t> </a:t>
            </a:r>
            <a:r>
              <a:rPr lang="ru-RU" sz="2000" dirty="0" err="1"/>
              <a:t>балық</a:t>
            </a:r>
            <a:r>
              <a:rPr lang="ru-RU" sz="2000" dirty="0"/>
              <a:t> </a:t>
            </a:r>
            <a:r>
              <a:rPr lang="ru-RU" sz="2000" dirty="0" err="1"/>
              <a:t>денесінің</a:t>
            </a:r>
            <a:r>
              <a:rPr lang="ru-RU" sz="2000" dirty="0"/>
              <a:t> </a:t>
            </a:r>
            <a:r>
              <a:rPr lang="ru-RU" sz="2000" dirty="0" err="1"/>
              <a:t>зақымдалған</a:t>
            </a:r>
            <a:r>
              <a:rPr lang="ru-RU" sz="2000" dirty="0"/>
              <a:t> </a:t>
            </a:r>
            <a:r>
              <a:rPr lang="ru-RU" sz="2000" dirty="0" err="1"/>
              <a:t>жерлеріне</a:t>
            </a:r>
            <a:r>
              <a:rPr lang="ru-RU" sz="2000" dirty="0"/>
              <a:t>, </a:t>
            </a:r>
            <a:r>
              <a:rPr lang="ru-RU" sz="2000" dirty="0" err="1"/>
              <a:t>сондай-ақ</a:t>
            </a:r>
            <a:r>
              <a:rPr lang="ru-RU" sz="2000" dirty="0"/>
              <a:t> инкубация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ұрықтанбаған</a:t>
            </a:r>
            <a:r>
              <a:rPr lang="ru-RU" sz="2000" dirty="0"/>
              <a:t>, </a:t>
            </a:r>
            <a:r>
              <a:rPr lang="ru-RU" sz="2000" dirty="0" err="1"/>
              <a:t>өлі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зақымдалған</a:t>
            </a:r>
            <a:r>
              <a:rPr lang="ru-RU" sz="2000" dirty="0"/>
              <a:t> </a:t>
            </a:r>
            <a:r>
              <a:rPr lang="ru-RU" sz="2000" dirty="0" err="1"/>
              <a:t>уылдырықтарға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.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336666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6" name="Rectangle 1332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BCBD8-E04F-E438-59C0-F5A98FE9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Терең микоз </a:t>
            </a:r>
            <a:endParaRPr lang="ru-KZ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5445F-20E6-859F-2672-D459EC59E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>
                <a:solidFill>
                  <a:schemeClr val="bg1"/>
                </a:solidFill>
              </a:rPr>
              <a:t>жас</a:t>
            </a:r>
            <a:r>
              <a:rPr lang="ru-RU" dirty="0">
                <a:solidFill>
                  <a:schemeClr val="bg1"/>
                </a:solidFill>
              </a:rPr>
              <a:t> форель мен </a:t>
            </a:r>
            <a:r>
              <a:rPr lang="ru-RU">
                <a:solidFill>
                  <a:schemeClr val="bg1"/>
                </a:solidFill>
              </a:rPr>
              <a:t>басқа</a:t>
            </a:r>
            <a:r>
              <a:rPr lang="ru-RU" dirty="0">
                <a:solidFill>
                  <a:schemeClr val="bg1"/>
                </a:solidFill>
              </a:rPr>
              <a:t> да лосось </a:t>
            </a:r>
            <a:r>
              <a:rPr lang="ru-RU">
                <a:solidFill>
                  <a:schemeClr val="bg1"/>
                </a:solidFill>
              </a:rPr>
              <a:t>тәрізді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балықтардың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ауруы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>
                <a:solidFill>
                  <a:schemeClr val="bg1"/>
                </a:solidFill>
              </a:rPr>
              <a:t>бұрын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жүзу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қуығының</a:t>
            </a:r>
            <a:r>
              <a:rPr lang="ru-RU" dirty="0">
                <a:solidFill>
                  <a:schemeClr val="bg1"/>
                </a:solidFill>
              </a:rPr>
              <a:t> микозы </a:t>
            </a:r>
            <a:r>
              <a:rPr lang="ru-RU">
                <a:solidFill>
                  <a:schemeClr val="bg1"/>
                </a:solidFill>
              </a:rPr>
              <a:t>деп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аталған</a:t>
            </a:r>
            <a:r>
              <a:rPr lang="ru-RU" dirty="0">
                <a:solidFill>
                  <a:schemeClr val="bg1"/>
                </a:solidFill>
              </a:rPr>
              <a:t>. Бұл </a:t>
            </a:r>
            <a:r>
              <a:rPr lang="ru-RU">
                <a:solidFill>
                  <a:schemeClr val="bg1"/>
                </a:solidFill>
              </a:rPr>
              <a:t>атау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ауруды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тудыратын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саңырауқұлақтың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жүзу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қуығына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шабуыл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жасауынан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туындаған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>
                <a:solidFill>
                  <a:schemeClr val="bg1"/>
                </a:solidFill>
              </a:rPr>
              <a:t>Этиологиясы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>
                <a:solidFill>
                  <a:schemeClr val="bg1"/>
                </a:solidFill>
              </a:rPr>
              <a:t>Қоздырғышы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</a:rPr>
              <a:t>Coelomycetes </a:t>
            </a:r>
            <a:r>
              <a:rPr lang="ru-RU">
                <a:solidFill>
                  <a:schemeClr val="bg1"/>
                </a:solidFill>
              </a:rPr>
              <a:t>класына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Pycnidiales (</a:t>
            </a:r>
            <a:r>
              <a:rPr lang="en-US">
                <a:solidFill>
                  <a:schemeClr val="bg1"/>
                </a:solidFill>
              </a:rPr>
              <a:t>Phycnidiales</a:t>
            </a:r>
            <a:r>
              <a:rPr lang="en-US" dirty="0">
                <a:solidFill>
                  <a:schemeClr val="bg1"/>
                </a:solidFill>
              </a:rPr>
              <a:t>) — Phoma </a:t>
            </a:r>
            <a:r>
              <a:rPr lang="en-US">
                <a:solidFill>
                  <a:schemeClr val="bg1"/>
                </a:solidFill>
              </a:rPr>
              <a:t>herbarum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отрядына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жататын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сапрофитті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саңырауқұлақ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>
                <a:solidFill>
                  <a:schemeClr val="bg1"/>
                </a:solidFill>
              </a:rPr>
              <a:t>Саңырауқұлақ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гифалары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жасушаларға</a:t>
            </a:r>
            <a:r>
              <a:rPr lang="ru-RU" dirty="0">
                <a:solidFill>
                  <a:schemeClr val="bg1"/>
                </a:solidFill>
              </a:rPr>
              <a:t> септа </a:t>
            </a:r>
            <a:r>
              <a:rPr lang="ru-RU">
                <a:solidFill>
                  <a:schemeClr val="bg1"/>
                </a:solidFill>
              </a:rPr>
              <a:t>арқылы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бөлінеді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>
                <a:solidFill>
                  <a:schemeClr val="bg1"/>
                </a:solidFill>
              </a:rPr>
              <a:t>бұл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оларды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сапролегния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гифаларынан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ажыратады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KZ" dirty="0">
              <a:solidFill>
                <a:schemeClr val="bg1"/>
              </a:solidFill>
            </a:endParaRPr>
          </a:p>
        </p:txBody>
      </p:sp>
      <p:pic>
        <p:nvPicPr>
          <p:cNvPr id="13316" name="Picture 4" descr="Грибковые инфекции рыб">
            <a:extLst>
              <a:ext uri="{FF2B5EF4-FFF2-40B4-BE49-F238E27FC236}">
                <a16:creationId xmlns:a16="http://schemas.microsoft.com/office/drawing/2014/main" id="{A15D778C-9ED1-DB9B-890A-7CBDF808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8" y="927682"/>
            <a:ext cx="3419524" cy="20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Грибковые инфекции рыб">
            <a:extLst>
              <a:ext uri="{FF2B5EF4-FFF2-40B4-BE49-F238E27FC236}">
                <a16:creationId xmlns:a16="http://schemas.microsoft.com/office/drawing/2014/main" id="{42FB551C-B1FE-1680-031E-7871BA0A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8" y="3795909"/>
            <a:ext cx="3419524" cy="20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A3FFA-0833-3F30-6BC4-1354960C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altLang="ru-KZ" b="1" dirty="0" err="1">
                <a:solidFill>
                  <a:srgbClr val="0A0A0A"/>
                </a:solidFill>
                <a:latin typeface="Google Sans"/>
              </a:rPr>
              <a:t>Шаянтәрізділердің</a:t>
            </a:r>
            <a:r>
              <a:rPr lang="ru-KZ" altLang="ru-KZ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ru-KZ" altLang="ru-KZ" b="1" dirty="0" err="1">
                <a:solidFill>
                  <a:srgbClr val="0A0A0A"/>
                </a:solidFill>
                <a:latin typeface="Google Sans"/>
              </a:rPr>
              <a:t>аурулары</a:t>
            </a:r>
            <a:r>
              <a:rPr lang="ru-KZ" altLang="ru-KZ" b="1" dirty="0">
                <a:solidFill>
                  <a:srgbClr val="0A0A0A"/>
                </a:solidFill>
                <a:latin typeface="Google Sans"/>
              </a:rPr>
              <a:t>:</a:t>
            </a:r>
            <a:b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KZ" dirty="0"/>
          </a:p>
        </p:txBody>
      </p:sp>
      <p:graphicFrame>
        <p:nvGraphicFramePr>
          <p:cNvPr id="10" name="Rectangle 1">
            <a:extLst>
              <a:ext uri="{FF2B5EF4-FFF2-40B4-BE49-F238E27FC236}">
                <a16:creationId xmlns:a16="http://schemas.microsoft.com/office/drawing/2014/main" id="{F9394E09-3929-6CA3-3C22-3671BACFAB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24052" y="1883224"/>
          <a:ext cx="5987844" cy="433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B4C9E4-C6CF-1E2F-BFAA-441FE0F73284}"/>
              </a:ext>
            </a:extLst>
          </p:cNvPr>
          <p:cNvSpPr txBox="1"/>
          <p:nvPr/>
        </p:nvSpPr>
        <p:spPr>
          <a:xfrm>
            <a:off x="353962" y="2153412"/>
            <a:ext cx="4640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 err="1"/>
              <a:t>Көбінесе</a:t>
            </a:r>
            <a:r>
              <a:rPr lang="ru-KZ" dirty="0"/>
              <a:t> </a:t>
            </a:r>
            <a:r>
              <a:rPr lang="ru-KZ" dirty="0" err="1"/>
              <a:t>аурулар</a:t>
            </a:r>
            <a:r>
              <a:rPr lang="ru-KZ" dirty="0"/>
              <a:t> </a:t>
            </a:r>
            <a:r>
              <a:rPr lang="ru-KZ" dirty="0" err="1"/>
              <a:t>патогенді</a:t>
            </a:r>
            <a:r>
              <a:rPr lang="ru-KZ" dirty="0"/>
              <a:t> </a:t>
            </a:r>
            <a:r>
              <a:rPr lang="ru-KZ" dirty="0" err="1"/>
              <a:t>саңырауқұлақтардан</a:t>
            </a:r>
            <a:r>
              <a:rPr lang="ru-KZ" dirty="0"/>
              <a:t>, </a:t>
            </a:r>
            <a:r>
              <a:rPr lang="ru-KZ" dirty="0" err="1"/>
              <a:t>паразиттерден</a:t>
            </a:r>
            <a:r>
              <a:rPr lang="ru-KZ" dirty="0"/>
              <a:t> </a:t>
            </a:r>
            <a:r>
              <a:rPr lang="ru-KZ" dirty="0" err="1"/>
              <a:t>және</a:t>
            </a:r>
            <a:r>
              <a:rPr lang="ru-KZ" dirty="0"/>
              <a:t> </a:t>
            </a:r>
            <a:r>
              <a:rPr lang="ru-KZ" dirty="0" err="1"/>
              <a:t>әртүрлі</a:t>
            </a:r>
            <a:r>
              <a:rPr lang="ru-KZ" dirty="0"/>
              <a:t> </a:t>
            </a:r>
            <a:r>
              <a:rPr lang="ru-KZ" dirty="0" err="1"/>
              <a:t>микроорганизмдерден</a:t>
            </a:r>
            <a:r>
              <a:rPr lang="ru-KZ" dirty="0"/>
              <a:t> </a:t>
            </a:r>
            <a:r>
              <a:rPr lang="ru-KZ" dirty="0" err="1"/>
              <a:t>туындайды</a:t>
            </a:r>
            <a:r>
              <a:rPr lang="ru-KZ" dirty="0"/>
              <a:t>..</a:t>
            </a:r>
          </a:p>
        </p:txBody>
      </p:sp>
      <p:sp>
        <p:nvSpPr>
          <p:cNvPr id="7" name="AutoShape 3" descr="Больной рак">
            <a:extLst>
              <a:ext uri="{FF2B5EF4-FFF2-40B4-BE49-F238E27FC236}">
                <a16:creationId xmlns:a16="http://schemas.microsoft.com/office/drawing/2014/main" id="{0941A93D-3978-68E3-FA3C-47B6A083C0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3B7686-B920-D01E-3C09-95E5841A6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25" y="3504260"/>
            <a:ext cx="4260563" cy="29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24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D4FC2-1F93-1531-3FF1-E97F6B26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ru-RU" sz="2400"/>
              <a:t>Негізгі жұқпалы аурулар:</a:t>
            </a:r>
            <a:endParaRPr lang="ru-KZ" sz="2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E7BB46-244B-2B68-C8F8-0549478E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b="1" i="1" dirty="0" err="1"/>
              <a:t>Шаян</a:t>
            </a:r>
            <a:r>
              <a:rPr lang="ru-RU" sz="1700" b="1" i="1" dirty="0"/>
              <a:t> </a:t>
            </a:r>
            <a:r>
              <a:rPr lang="ru-RU" sz="1700" b="1" i="1" dirty="0" err="1"/>
              <a:t>обасы</a:t>
            </a:r>
            <a:r>
              <a:rPr lang="ru-RU" sz="1700" b="1" i="1" dirty="0"/>
              <a:t> (</a:t>
            </a:r>
            <a:r>
              <a:rPr lang="en-US" sz="1700" b="1" i="1" dirty="0"/>
              <a:t>Pestis </a:t>
            </a:r>
            <a:r>
              <a:rPr lang="en-US" sz="1700" b="1" i="1" dirty="0" err="1"/>
              <a:t>astacorum</a:t>
            </a:r>
            <a:r>
              <a:rPr lang="en-US" sz="1700" b="1" i="1" dirty="0"/>
              <a:t>): </a:t>
            </a:r>
            <a:r>
              <a:rPr lang="en-US" sz="1700" dirty="0"/>
              <a:t>Aphanomyces </a:t>
            </a:r>
            <a:r>
              <a:rPr lang="en-US" sz="1700" dirty="0" err="1"/>
              <a:t>astaci</a:t>
            </a:r>
            <a:r>
              <a:rPr lang="en-US" sz="1700" dirty="0"/>
              <a:t> </a:t>
            </a:r>
            <a:r>
              <a:rPr lang="ru-RU" sz="1700" dirty="0" err="1"/>
              <a:t>тудыратын</a:t>
            </a:r>
            <a:r>
              <a:rPr lang="ru-RU" sz="1700" dirty="0"/>
              <a:t> </a:t>
            </a:r>
            <a:r>
              <a:rPr lang="ru-RU" sz="1700" dirty="0" err="1"/>
              <a:t>саңырауқұлақ</a:t>
            </a:r>
            <a:r>
              <a:rPr lang="ru-RU" sz="1700" dirty="0"/>
              <a:t> </a:t>
            </a:r>
            <a:r>
              <a:rPr lang="ru-RU" sz="1700" dirty="0" err="1"/>
              <a:t>ауруы</a:t>
            </a:r>
            <a:r>
              <a:rPr lang="ru-RU" sz="1700" dirty="0"/>
              <a:t>. Ол </a:t>
            </a:r>
            <a:r>
              <a:rPr lang="ru-RU" sz="1700" dirty="0" err="1"/>
              <a:t>аяқ</a:t>
            </a:r>
            <a:r>
              <a:rPr lang="ru-RU" sz="1700" dirty="0"/>
              <a:t> </a:t>
            </a:r>
            <a:r>
              <a:rPr lang="ru-RU" sz="1700" dirty="0" err="1"/>
              <a:t>буындарына</a:t>
            </a:r>
            <a:r>
              <a:rPr lang="ru-RU" sz="1700" dirty="0"/>
              <a:t>, </a:t>
            </a:r>
            <a:r>
              <a:rPr lang="ru-RU" sz="1700" dirty="0" err="1"/>
              <a:t>қабыққа</a:t>
            </a:r>
            <a:r>
              <a:rPr lang="ru-RU" sz="1700" dirty="0"/>
              <a:t> </a:t>
            </a:r>
            <a:r>
              <a:rPr lang="ru-RU" sz="1700" dirty="0" err="1"/>
              <a:t>және</a:t>
            </a:r>
            <a:r>
              <a:rPr lang="ru-RU" sz="1700" dirty="0"/>
              <a:t> </a:t>
            </a:r>
            <a:r>
              <a:rPr lang="ru-RU" sz="1700" dirty="0" err="1"/>
              <a:t>жүйке</a:t>
            </a:r>
            <a:r>
              <a:rPr lang="ru-RU" sz="1700" dirty="0"/>
              <a:t> </a:t>
            </a:r>
            <a:r>
              <a:rPr lang="ru-RU" sz="1700" dirty="0" err="1"/>
              <a:t>жүйесіне</a:t>
            </a:r>
            <a:r>
              <a:rPr lang="ru-RU" sz="1700" dirty="0"/>
              <a:t> </a:t>
            </a:r>
            <a:r>
              <a:rPr lang="ru-RU" sz="1700" dirty="0" err="1"/>
              <a:t>әсер</a:t>
            </a:r>
            <a:r>
              <a:rPr lang="ru-RU" sz="1700" dirty="0"/>
              <a:t> </a:t>
            </a:r>
            <a:r>
              <a:rPr lang="ru-RU" sz="1700" dirty="0" err="1"/>
              <a:t>етеді</a:t>
            </a:r>
            <a:r>
              <a:rPr lang="ru-RU" sz="1700" dirty="0"/>
              <a:t>. </a:t>
            </a:r>
            <a:r>
              <a:rPr lang="ru-RU" sz="1700" dirty="0" err="1"/>
              <a:t>Жоғары</a:t>
            </a:r>
            <a:r>
              <a:rPr lang="ru-RU" sz="1700" dirty="0"/>
              <a:t> </a:t>
            </a:r>
            <a:r>
              <a:rPr lang="ru-RU" sz="1700" dirty="0" err="1"/>
              <a:t>өлім</a:t>
            </a:r>
            <a:r>
              <a:rPr lang="ru-RU" sz="17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700" b="1" i="1" dirty="0"/>
              <a:t>Тат </a:t>
            </a:r>
            <a:r>
              <a:rPr lang="ru-RU" sz="1700" b="1" i="1" dirty="0" err="1"/>
              <a:t>тәрізді</a:t>
            </a:r>
            <a:r>
              <a:rPr lang="ru-RU" sz="1700" b="1" i="1" dirty="0"/>
              <a:t> </a:t>
            </a:r>
            <a:r>
              <a:rPr lang="ru-RU" sz="1700" b="1" i="1" dirty="0" err="1"/>
              <a:t>дақ</a:t>
            </a:r>
            <a:r>
              <a:rPr lang="ru-RU" sz="1700" b="1" i="1" dirty="0"/>
              <a:t> </a:t>
            </a:r>
            <a:r>
              <a:rPr lang="ru-RU" sz="1700" b="1" i="1" dirty="0" err="1"/>
              <a:t>ауруы</a:t>
            </a:r>
            <a:r>
              <a:rPr lang="ru-RU" sz="1700" b="1" i="1" dirty="0"/>
              <a:t> (</a:t>
            </a:r>
            <a:r>
              <a:rPr lang="ru-RU" sz="1700" b="1" i="1" dirty="0" err="1"/>
              <a:t>септоцилиндроз</a:t>
            </a:r>
            <a:r>
              <a:rPr lang="ru-RU" sz="1700" dirty="0"/>
              <a:t>): </a:t>
            </a:r>
            <a:r>
              <a:rPr lang="ru-RU" sz="1700" dirty="0" err="1"/>
              <a:t>Қабықта</a:t>
            </a:r>
            <a:r>
              <a:rPr lang="ru-RU" sz="1700" dirty="0"/>
              <a:t> тот </a:t>
            </a:r>
            <a:r>
              <a:rPr lang="ru-RU" sz="1700" dirty="0" err="1"/>
              <a:t>басқан</a:t>
            </a:r>
            <a:r>
              <a:rPr lang="ru-RU" sz="1700" dirty="0"/>
              <a:t> </a:t>
            </a:r>
            <a:r>
              <a:rPr lang="ru-RU" sz="1700" dirty="0" err="1"/>
              <a:t>дақтардың</a:t>
            </a:r>
            <a:r>
              <a:rPr lang="ru-RU" sz="1700" dirty="0"/>
              <a:t> </a:t>
            </a:r>
            <a:r>
              <a:rPr lang="ru-RU" sz="1700" dirty="0" err="1"/>
              <a:t>пайда</a:t>
            </a:r>
            <a:r>
              <a:rPr lang="ru-RU" sz="1700" dirty="0"/>
              <a:t> </a:t>
            </a:r>
            <a:r>
              <a:rPr lang="ru-RU" sz="1700" dirty="0" err="1"/>
              <a:t>болуымен</a:t>
            </a:r>
            <a:r>
              <a:rPr lang="ru-RU" sz="1700" dirty="0"/>
              <a:t> </a:t>
            </a:r>
            <a:r>
              <a:rPr lang="ru-RU" sz="1700" dirty="0" err="1"/>
              <a:t>сипатталатын</a:t>
            </a:r>
            <a:r>
              <a:rPr lang="ru-RU" sz="1700" dirty="0"/>
              <a:t> </a:t>
            </a:r>
            <a:r>
              <a:rPr lang="ru-RU" sz="1700" dirty="0" err="1"/>
              <a:t>саңырауқұлақ</a:t>
            </a:r>
            <a:r>
              <a:rPr lang="ru-RU" sz="1700" dirty="0"/>
              <a:t> </a:t>
            </a:r>
            <a:r>
              <a:rPr lang="ru-RU" sz="1700" dirty="0" err="1"/>
              <a:t>инфекциясы</a:t>
            </a:r>
            <a:r>
              <a:rPr lang="ru-RU" sz="1700" dirty="0"/>
              <a:t>, </a:t>
            </a:r>
            <a:r>
              <a:rPr lang="ru-RU" sz="1700" dirty="0" err="1"/>
              <a:t>олар</a:t>
            </a:r>
            <a:r>
              <a:rPr lang="ru-RU" sz="1700" dirty="0"/>
              <a:t> </a:t>
            </a:r>
            <a:r>
              <a:rPr lang="ru-RU" sz="1700" dirty="0" err="1"/>
              <a:t>ақырында</a:t>
            </a:r>
            <a:r>
              <a:rPr lang="ru-RU" sz="1700" dirty="0"/>
              <a:t> </a:t>
            </a:r>
            <a:r>
              <a:rPr lang="ru-RU" sz="1700" dirty="0" err="1"/>
              <a:t>жараға</a:t>
            </a:r>
            <a:r>
              <a:rPr lang="ru-RU" sz="1700" dirty="0"/>
              <a:t> </a:t>
            </a:r>
            <a:r>
              <a:rPr lang="ru-RU" sz="1700" dirty="0" err="1"/>
              <a:t>айналады</a:t>
            </a:r>
            <a:r>
              <a:rPr lang="ru-RU" sz="17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700" b="1" i="1" dirty="0"/>
              <a:t>Фарфор </a:t>
            </a:r>
            <a:r>
              <a:rPr lang="ru-RU" sz="1700" b="1" i="1" dirty="0" err="1"/>
              <a:t>ауруы</a:t>
            </a:r>
            <a:r>
              <a:rPr lang="ru-RU" sz="1700" b="1" i="1" dirty="0"/>
              <a:t> (</a:t>
            </a:r>
            <a:r>
              <a:rPr lang="ru-RU" sz="1700" b="1" i="1" dirty="0" err="1"/>
              <a:t>Телоханиоз</a:t>
            </a:r>
            <a:r>
              <a:rPr lang="ru-RU" sz="1700" b="1" i="1" dirty="0"/>
              <a:t>): </a:t>
            </a:r>
            <a:r>
              <a:rPr lang="ru-RU" sz="1700" dirty="0" err="1"/>
              <a:t>Қарапайымдылар</a:t>
            </a:r>
            <a:r>
              <a:rPr lang="ru-RU" sz="1700" dirty="0"/>
              <a:t> </a:t>
            </a:r>
            <a:r>
              <a:rPr lang="ru-RU" sz="1700" dirty="0" err="1"/>
              <a:t>тудыратын</a:t>
            </a:r>
            <a:r>
              <a:rPr lang="ru-RU" sz="1700" dirty="0"/>
              <a:t> </a:t>
            </a:r>
            <a:r>
              <a:rPr lang="ru-RU" sz="1700" dirty="0" err="1"/>
              <a:t>паразиттік</a:t>
            </a:r>
            <a:r>
              <a:rPr lang="ru-RU" sz="1700" dirty="0"/>
              <a:t> ауру, </a:t>
            </a:r>
            <a:r>
              <a:rPr lang="ru-RU" sz="1700" dirty="0" err="1"/>
              <a:t>онда</a:t>
            </a:r>
            <a:r>
              <a:rPr lang="ru-RU" sz="1700" dirty="0"/>
              <a:t> </a:t>
            </a:r>
            <a:r>
              <a:rPr lang="ru-RU" sz="1700" dirty="0" err="1"/>
              <a:t>шаянның</a:t>
            </a:r>
            <a:r>
              <a:rPr lang="ru-RU" sz="1700" dirty="0"/>
              <a:t> </a:t>
            </a:r>
            <a:r>
              <a:rPr lang="ru-RU" sz="1700" dirty="0" err="1"/>
              <a:t>бұлшықеттері</a:t>
            </a:r>
            <a:r>
              <a:rPr lang="ru-RU" sz="1700" dirty="0"/>
              <a:t> </a:t>
            </a:r>
            <a:r>
              <a:rPr lang="ru-RU" sz="1700" dirty="0" err="1"/>
              <a:t>ақ</a:t>
            </a:r>
            <a:r>
              <a:rPr lang="ru-RU" sz="1700" dirty="0"/>
              <a:t> </a:t>
            </a:r>
            <a:r>
              <a:rPr lang="ru-RU" sz="1700" dirty="0" err="1"/>
              <a:t>түске</a:t>
            </a:r>
            <a:r>
              <a:rPr lang="ru-RU" sz="1700" dirty="0"/>
              <a:t> </a:t>
            </a:r>
            <a:r>
              <a:rPr lang="ru-RU" sz="1700" dirty="0" err="1"/>
              <a:t>айналады</a:t>
            </a:r>
            <a:r>
              <a:rPr lang="ru-RU" sz="1700" dirty="0"/>
              <a:t>, </a:t>
            </a:r>
            <a:r>
              <a:rPr lang="ru-RU" sz="1700" dirty="0" err="1"/>
              <a:t>бұл</a:t>
            </a:r>
            <a:r>
              <a:rPr lang="ru-RU" sz="1700" dirty="0"/>
              <a:t> </a:t>
            </a:r>
            <a:r>
              <a:rPr lang="ru-RU" sz="1700" dirty="0" err="1"/>
              <a:t>оған</a:t>
            </a:r>
            <a:r>
              <a:rPr lang="ru-RU" sz="1700" dirty="0"/>
              <a:t> фарфор </a:t>
            </a:r>
            <a:r>
              <a:rPr lang="ru-RU" sz="1700" dirty="0" err="1"/>
              <a:t>тәрізді</a:t>
            </a:r>
            <a:r>
              <a:rPr lang="ru-RU" sz="1700" dirty="0"/>
              <a:t> </a:t>
            </a:r>
            <a:r>
              <a:rPr lang="ru-RU" sz="1700" dirty="0" err="1"/>
              <a:t>көрініс</a:t>
            </a:r>
            <a:r>
              <a:rPr lang="ru-RU" sz="1700" dirty="0"/>
              <a:t> </a:t>
            </a:r>
            <a:r>
              <a:rPr lang="ru-RU" sz="1700" dirty="0" err="1"/>
              <a:t>береді</a:t>
            </a:r>
            <a:r>
              <a:rPr lang="ru-RU" sz="1700" dirty="0"/>
              <a:t>.</a:t>
            </a:r>
            <a:endParaRPr lang="ru-KZ" sz="17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F599B0-F3AE-9B24-6164-5C4E081E81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66" r="16603" b="-1"/>
          <a:stretch>
            <a:fillRect/>
          </a:stretch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4" name="AutoShape 2" descr="Фарфоровая болезнь раков">
            <a:extLst>
              <a:ext uri="{FF2B5EF4-FFF2-40B4-BE49-F238E27FC236}">
                <a16:creationId xmlns:a16="http://schemas.microsoft.com/office/drawing/2014/main" id="{E9141FA0-1CA6-0639-1006-EB1317162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684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A71E8-50CA-DF70-1EB7-BDC207B5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ru-RU" sz="2400"/>
              <a:t>Вирустық инфекциялар</a:t>
            </a:r>
            <a:endParaRPr lang="ru-KZ" sz="2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352E5-7861-A42C-F487-40B6B1C5D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ru-RU" dirty="0" err="1"/>
              <a:t>Вирустық</a:t>
            </a:r>
            <a:r>
              <a:rPr lang="ru-RU" dirty="0"/>
              <a:t> </a:t>
            </a:r>
            <a:r>
              <a:rPr lang="ru-RU" dirty="0" err="1"/>
              <a:t>инфекциялар</a:t>
            </a:r>
            <a:r>
              <a:rPr lang="ru-RU" dirty="0"/>
              <a:t> (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асшаяндар</a:t>
            </a:r>
            <a:r>
              <a:rPr lang="ru-RU" dirty="0"/>
              <a:t> мен </a:t>
            </a:r>
            <a:r>
              <a:rPr lang="ru-RU" dirty="0" err="1"/>
              <a:t>коммерциялық</a:t>
            </a:r>
            <a:r>
              <a:rPr lang="ru-RU" dirty="0"/>
              <a:t> </a:t>
            </a:r>
            <a:r>
              <a:rPr lang="ru-RU" dirty="0" err="1"/>
              <a:t>шаяндарда</a:t>
            </a:r>
            <a:r>
              <a:rPr lang="ru-RU" dirty="0"/>
              <a:t>):</a:t>
            </a:r>
          </a:p>
          <a:p>
            <a:r>
              <a:rPr lang="ru-RU" dirty="0" err="1"/>
              <a:t>Ақ</a:t>
            </a:r>
            <a:r>
              <a:rPr lang="ru-RU" dirty="0"/>
              <a:t> </a:t>
            </a:r>
            <a:r>
              <a:rPr lang="ru-RU" dirty="0" err="1"/>
              <a:t>дақ</a:t>
            </a:r>
            <a:r>
              <a:rPr lang="ru-RU" dirty="0"/>
              <a:t> </a:t>
            </a:r>
            <a:r>
              <a:rPr lang="ru-RU" dirty="0" err="1"/>
              <a:t>ауруы</a:t>
            </a:r>
            <a:r>
              <a:rPr lang="ru-RU" dirty="0"/>
              <a:t> (</a:t>
            </a:r>
            <a:r>
              <a:rPr lang="en-US" dirty="0"/>
              <a:t>WSSV): </a:t>
            </a:r>
            <a:r>
              <a:rPr lang="ru-RU" dirty="0" err="1"/>
              <a:t>Жаппай</a:t>
            </a:r>
            <a:r>
              <a:rPr lang="ru-RU" dirty="0"/>
              <a:t> </a:t>
            </a:r>
            <a:r>
              <a:rPr lang="ru-RU" dirty="0" err="1"/>
              <a:t>өлімге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</a:t>
            </a:r>
          </a:p>
          <a:p>
            <a:r>
              <a:rPr lang="ru-RU" dirty="0"/>
              <a:t>Таура синдромы вирусы (</a:t>
            </a:r>
            <a:r>
              <a:rPr lang="en-US" dirty="0"/>
              <a:t>TSV):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жануарларға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  <a:p>
            <a:r>
              <a:rPr lang="ru-RU" dirty="0" err="1"/>
              <a:t>Жұқпалы</a:t>
            </a:r>
            <a:r>
              <a:rPr lang="ru-RU" dirty="0"/>
              <a:t> </a:t>
            </a:r>
            <a:r>
              <a:rPr lang="ru-RU" dirty="0" err="1"/>
              <a:t>мионекроз</a:t>
            </a:r>
            <a:r>
              <a:rPr lang="ru-RU" dirty="0"/>
              <a:t> вирусы (</a:t>
            </a:r>
            <a:r>
              <a:rPr lang="en-US" dirty="0"/>
              <a:t>IMNV):</a:t>
            </a:r>
            <a:endParaRPr lang="ru-RU" dirty="0"/>
          </a:p>
          <a:p>
            <a:r>
              <a:rPr lang="ru-RU" dirty="0" err="1"/>
              <a:t>Жасырын</a:t>
            </a:r>
            <a:r>
              <a:rPr lang="ru-RU" dirty="0"/>
              <a:t> </a:t>
            </a:r>
            <a:r>
              <a:rPr lang="ru-RU" dirty="0" err="1"/>
              <a:t>өлім</a:t>
            </a:r>
            <a:r>
              <a:rPr lang="ru-RU" dirty="0"/>
              <a:t> </a:t>
            </a:r>
            <a:r>
              <a:rPr lang="ru-RU" dirty="0" err="1"/>
              <a:t>нодавирусы</a:t>
            </a:r>
            <a:r>
              <a:rPr lang="ru-RU" dirty="0"/>
              <a:t> (</a:t>
            </a:r>
            <a:r>
              <a:rPr lang="en-US" dirty="0"/>
              <a:t>CMNV): </a:t>
            </a:r>
            <a:r>
              <a:rPr lang="ru-RU" dirty="0"/>
              <a:t>Су </a:t>
            </a:r>
            <a:r>
              <a:rPr lang="ru-RU" dirty="0" err="1"/>
              <a:t>организмдерінің</a:t>
            </a:r>
            <a:r>
              <a:rPr lang="ru-RU" dirty="0"/>
              <a:t> 20 </a:t>
            </a:r>
            <a:r>
              <a:rPr lang="ru-RU" dirty="0" err="1"/>
              <a:t>түріне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6DD76-D012-D77D-CBAF-CA3C2F40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65" r="22603" b="-1"/>
          <a:stretch>
            <a:fillRect/>
          </a:stretch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DADA3-5158-F006-CCB4-EA1C6ED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3000">
                <a:solidFill>
                  <a:srgbClr val="FFFFFF"/>
                </a:solidFill>
              </a:rPr>
              <a:t>Алдын алу және бақылау:</a:t>
            </a:r>
            <a:endParaRPr lang="ru-KZ" sz="3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928064-4250-0D1E-5FEE-604B30EBC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ru-RU" dirty="0" err="1"/>
              <a:t>Жаңадан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особьтарға</a:t>
            </a:r>
            <a:r>
              <a:rPr lang="ru-RU" dirty="0"/>
              <a:t> </a:t>
            </a:r>
            <a:r>
              <a:rPr lang="ru-RU" dirty="0" err="1"/>
              <a:t>қатаң</a:t>
            </a:r>
            <a:r>
              <a:rPr lang="ru-RU" dirty="0"/>
              <a:t> карантин.</a:t>
            </a:r>
          </a:p>
          <a:p>
            <a:r>
              <a:rPr lang="ru-RU" dirty="0" err="1"/>
              <a:t>Жабдықтар</a:t>
            </a:r>
            <a:r>
              <a:rPr lang="ru-RU" dirty="0"/>
              <a:t> мен су </a:t>
            </a:r>
            <a:r>
              <a:rPr lang="ru-RU" dirty="0" err="1"/>
              <a:t>айдындарын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дезинфекциялау</a:t>
            </a:r>
            <a:r>
              <a:rPr lang="ru-RU" dirty="0"/>
              <a:t>.</a:t>
            </a:r>
          </a:p>
          <a:p>
            <a:r>
              <a:rPr lang="ru-RU" dirty="0" err="1"/>
              <a:t>тығыздығын</a:t>
            </a:r>
            <a:r>
              <a:rPr lang="ru-RU" dirty="0"/>
              <a:t> </a:t>
            </a:r>
            <a:r>
              <a:rPr lang="ru-RU" dirty="0" err="1"/>
              <a:t>азайту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иммунитетті</a:t>
            </a:r>
            <a:r>
              <a:rPr lang="ru-RU" dirty="0"/>
              <a:t> </a:t>
            </a:r>
            <a:r>
              <a:rPr lang="ru-RU" dirty="0" err="1"/>
              <a:t>қолдау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қоректік</a:t>
            </a:r>
            <a:r>
              <a:rPr lang="ru-RU" dirty="0"/>
              <a:t> </a:t>
            </a:r>
            <a:r>
              <a:rPr lang="ru-RU" dirty="0" err="1"/>
              <a:t>заттармен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.</a:t>
            </a:r>
          </a:p>
          <a:p>
            <a:r>
              <a:rPr lang="ru-RU" dirty="0"/>
              <a:t>Ауру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өлі</a:t>
            </a:r>
            <a:r>
              <a:rPr lang="ru-RU" dirty="0"/>
              <a:t> </a:t>
            </a:r>
            <a:r>
              <a:rPr lang="ru-RU" dirty="0" err="1"/>
              <a:t>шаяндарды</a:t>
            </a:r>
            <a:r>
              <a:rPr lang="ru-RU" dirty="0"/>
              <a:t> </a:t>
            </a:r>
            <a:r>
              <a:rPr lang="ru-RU" dirty="0" err="1"/>
              <a:t>уақтылы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тастау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5503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Картинки по запросу туберкулез у рыб">
            <a:extLst>
              <a:ext uri="{FF2B5EF4-FFF2-40B4-BE49-F238E27FC236}">
                <a16:creationId xmlns:a16="http://schemas.microsoft.com/office/drawing/2014/main" id="{67D0DDB4-9822-BDCF-FBD4-5D42C4BB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1878" b="2"/>
          <a:stretch>
            <a:fillRect/>
          </a:stretch>
        </p:blipFill>
        <p:spPr bwMode="auto">
          <a:xfrm>
            <a:off x="4650909" y="10"/>
            <a:ext cx="7541090" cy="68579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81D1D-CE58-E4F1-CDA0-81CFAF14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254000"/>
            <a:ext cx="4498509" cy="57996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 err="1">
                <a:solidFill>
                  <a:schemeClr val="bg1"/>
                </a:solidFill>
              </a:rPr>
              <a:t>Балық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және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балық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өнімдері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әсіресе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етінің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ерекшеліктеріне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байланысты</a:t>
            </a:r>
            <a:r>
              <a:rPr lang="ru-RU" sz="2400" dirty="0">
                <a:solidFill>
                  <a:schemeClr val="bg1"/>
                </a:solidFill>
              </a:rPr>
              <a:t> тез </a:t>
            </a:r>
            <a:r>
              <a:rPr lang="ru-RU" sz="2400" dirty="0" err="1">
                <a:solidFill>
                  <a:schemeClr val="bg1"/>
                </a:solidFill>
              </a:rPr>
              <a:t>бұзылады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  <a:r>
              <a:rPr lang="ru-RU" sz="2400" dirty="0" err="1">
                <a:solidFill>
                  <a:schemeClr val="bg1"/>
                </a:solidFill>
              </a:rPr>
              <a:t>оның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құрамында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дәнекер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тіндері</a:t>
            </a:r>
            <a:r>
              <a:rPr lang="ru-RU" sz="2400" dirty="0">
                <a:solidFill>
                  <a:schemeClr val="bg1"/>
                </a:solidFill>
              </a:rPr>
              <a:t> аз, </a:t>
            </a:r>
            <a:r>
              <a:rPr lang="ru-RU" sz="2400" dirty="0" err="1">
                <a:solidFill>
                  <a:schemeClr val="bg1"/>
                </a:solidFill>
              </a:rPr>
              <a:t>диффузиялық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бөлінген</a:t>
            </a:r>
            <a:r>
              <a:rPr lang="ru-RU" sz="2400" dirty="0">
                <a:solidFill>
                  <a:schemeClr val="bg1"/>
                </a:solidFill>
              </a:rPr>
              <a:t> май мен </a:t>
            </a:r>
            <a:r>
              <a:rPr lang="ru-RU" sz="2400" dirty="0" err="1">
                <a:solidFill>
                  <a:schemeClr val="bg1"/>
                </a:solidFill>
              </a:rPr>
              <a:t>байланысқан</a:t>
            </a:r>
            <a:r>
              <a:rPr lang="ru-RU" sz="2400" dirty="0">
                <a:solidFill>
                  <a:schemeClr val="bg1"/>
                </a:solidFill>
              </a:rPr>
              <a:t> су </a:t>
            </a:r>
            <a:r>
              <a:rPr lang="ru-RU" sz="2400" dirty="0" err="1">
                <a:solidFill>
                  <a:schemeClr val="bg1"/>
                </a:solidFill>
              </a:rPr>
              <a:t>көп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Балықтың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микрофлорасы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көбінесе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оның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тіршілік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ету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ортасына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байланысты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Тұщы</a:t>
            </a:r>
            <a:r>
              <a:rPr lang="ru-RU" sz="2400" dirty="0">
                <a:solidFill>
                  <a:schemeClr val="bg1"/>
                </a:solidFill>
              </a:rPr>
              <a:t> су </a:t>
            </a:r>
            <a:r>
              <a:rPr lang="ru-RU" sz="2400" dirty="0" err="1">
                <a:solidFill>
                  <a:schemeClr val="bg1"/>
                </a:solidFill>
              </a:rPr>
              <a:t>балықтары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әдетте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теңіз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балықтарына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қарағанда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ластанған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өйткені</a:t>
            </a:r>
            <a:r>
              <a:rPr lang="ru-RU" sz="2400" dirty="0">
                <a:solidFill>
                  <a:schemeClr val="bg1"/>
                </a:solidFill>
              </a:rPr>
              <a:t> қолайлы орта бар</a:t>
            </a:r>
            <a:endParaRPr lang="ru-K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0619C7-8612-518A-C544-890ECD5F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503680"/>
            <a:ext cx="5925310" cy="4392264"/>
          </a:xfrm>
        </p:spPr>
        <p:txBody>
          <a:bodyPr>
            <a:normAutofit/>
          </a:bodyPr>
          <a:lstStyle/>
          <a:p>
            <a:r>
              <a:rPr lang="ru-RU" dirty="0" err="1"/>
              <a:t>Балықтар</a:t>
            </a:r>
            <a:r>
              <a:rPr lang="ru-RU" dirty="0"/>
              <a:t> мен </a:t>
            </a:r>
            <a:r>
              <a:rPr lang="ru-RU" dirty="0" err="1"/>
              <a:t>шаянтәрізділердің</a:t>
            </a:r>
            <a:r>
              <a:rPr lang="ru-RU" dirty="0"/>
              <a:t> </a:t>
            </a:r>
            <a:r>
              <a:rPr lang="ru-RU" dirty="0" err="1"/>
              <a:t>бактериялық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саңырауқұлақтық</a:t>
            </a:r>
            <a:r>
              <a:rPr lang="ru-RU" dirty="0"/>
              <a:t> </a:t>
            </a:r>
            <a:r>
              <a:rPr lang="ru-RU" dirty="0" err="1"/>
              <a:t>аурулары</a:t>
            </a:r>
            <a:r>
              <a:rPr lang="ru-RU" dirty="0"/>
              <a:t> — су </a:t>
            </a:r>
            <a:r>
              <a:rPr lang="ru-RU" dirty="0" err="1"/>
              <a:t>экожүйесіндегі</a:t>
            </a:r>
            <a:r>
              <a:rPr lang="ru-RU" dirty="0"/>
              <a:t> </a:t>
            </a:r>
            <a:r>
              <a:rPr lang="ru-RU" dirty="0" err="1"/>
              <a:t>балық</a:t>
            </a:r>
            <a:r>
              <a:rPr lang="ru-RU" dirty="0"/>
              <a:t> </a:t>
            </a:r>
            <a:r>
              <a:rPr lang="ru-RU" dirty="0" err="1"/>
              <a:t>шаруашылығына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зиян</a:t>
            </a:r>
            <a:r>
              <a:rPr lang="ru-RU" dirty="0"/>
              <a:t> </a:t>
            </a:r>
            <a:r>
              <a:rPr lang="ru-RU" dirty="0" err="1"/>
              <a:t>келтіретін</a:t>
            </a:r>
            <a:r>
              <a:rPr lang="ru-RU" dirty="0"/>
              <a:t>, </a:t>
            </a:r>
            <a:r>
              <a:rPr lang="ru-RU" dirty="0" err="1"/>
              <a:t>тері</a:t>
            </a:r>
            <a:r>
              <a:rPr lang="ru-RU" dirty="0"/>
              <a:t> </a:t>
            </a:r>
            <a:r>
              <a:rPr lang="ru-RU" dirty="0" err="1"/>
              <a:t>зақымдануы</a:t>
            </a:r>
            <a:r>
              <a:rPr lang="ru-RU" dirty="0"/>
              <a:t>,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мүшелердің</a:t>
            </a:r>
            <a:r>
              <a:rPr lang="ru-RU" dirty="0"/>
              <a:t> </a:t>
            </a:r>
            <a:r>
              <a:rPr lang="ru-RU" dirty="0" err="1"/>
              <a:t>қабынуы</a:t>
            </a:r>
            <a:r>
              <a:rPr lang="ru-RU" dirty="0"/>
              <a:t>, </a:t>
            </a:r>
            <a:r>
              <a:rPr lang="ru-RU" dirty="0" err="1"/>
              <a:t>өсудің</a:t>
            </a:r>
            <a:r>
              <a:rPr lang="ru-RU" dirty="0"/>
              <a:t> </a:t>
            </a:r>
            <a:r>
              <a:rPr lang="ru-RU" dirty="0" err="1"/>
              <a:t>тоқтауы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жаппай</a:t>
            </a:r>
            <a:r>
              <a:rPr lang="ru-RU" dirty="0"/>
              <a:t> </a:t>
            </a:r>
            <a:r>
              <a:rPr lang="ru-RU" dirty="0" err="1"/>
              <a:t>қырылуымен</a:t>
            </a:r>
            <a:r>
              <a:rPr lang="ru-RU" dirty="0"/>
              <a:t> </a:t>
            </a:r>
            <a:r>
              <a:rPr lang="ru-RU" dirty="0" err="1"/>
              <a:t>сипатталатын</a:t>
            </a:r>
            <a:r>
              <a:rPr lang="ru-RU" dirty="0"/>
              <a:t> </a:t>
            </a:r>
            <a:r>
              <a:rPr lang="ru-RU" dirty="0" err="1"/>
              <a:t>қауіпті</a:t>
            </a:r>
            <a:r>
              <a:rPr lang="ru-RU" dirty="0"/>
              <a:t> </a:t>
            </a:r>
            <a:r>
              <a:rPr lang="ru-RU" dirty="0" err="1"/>
              <a:t>инфекциялық</a:t>
            </a:r>
            <a:r>
              <a:rPr lang="ru-RU" dirty="0"/>
              <a:t> </a:t>
            </a:r>
            <a:r>
              <a:rPr lang="ru-RU" dirty="0" err="1"/>
              <a:t>аурулар</a:t>
            </a:r>
            <a:r>
              <a:rPr lang="ru-RU" dirty="0"/>
              <a:t>.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бактериялық</a:t>
            </a:r>
            <a:r>
              <a:rPr lang="ru-RU" dirty="0"/>
              <a:t> </a:t>
            </a:r>
            <a:r>
              <a:rPr lang="ru-RU" dirty="0" err="1"/>
              <a:t>ауруларға</a:t>
            </a:r>
            <a:r>
              <a:rPr lang="ru-RU" dirty="0"/>
              <a:t> </a:t>
            </a:r>
            <a:r>
              <a:rPr lang="ru-RU" b="1" dirty="0"/>
              <a:t>фурункулез, </a:t>
            </a:r>
            <a:r>
              <a:rPr lang="ru-RU" b="1" dirty="0" err="1"/>
              <a:t>аэромоноз</a:t>
            </a:r>
            <a:r>
              <a:rPr lang="ru-RU" b="1" dirty="0"/>
              <a:t>, </a:t>
            </a:r>
            <a:r>
              <a:rPr lang="ru-RU" b="1" dirty="0" err="1"/>
              <a:t>псевдомоноз</a:t>
            </a:r>
            <a:r>
              <a:rPr lang="ru-RU" dirty="0"/>
              <a:t>, ал </a:t>
            </a:r>
            <a:r>
              <a:rPr lang="ru-RU" dirty="0" err="1"/>
              <a:t>саңырауқұлақтық</a:t>
            </a:r>
            <a:r>
              <a:rPr lang="ru-RU" dirty="0"/>
              <a:t> </a:t>
            </a:r>
            <a:r>
              <a:rPr lang="ru-RU" dirty="0" err="1"/>
              <a:t>ауруларға</a:t>
            </a:r>
            <a:r>
              <a:rPr lang="ru-RU" dirty="0"/>
              <a:t> </a:t>
            </a:r>
            <a:r>
              <a:rPr lang="ru-RU" b="1" dirty="0" err="1"/>
              <a:t>сапролегниоз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бранхиомикоз</a:t>
            </a:r>
            <a:r>
              <a:rPr lang="ru-RU" dirty="0"/>
              <a:t> </a:t>
            </a:r>
            <a:r>
              <a:rPr lang="ru-RU" dirty="0" err="1"/>
              <a:t>жатады</a:t>
            </a:r>
            <a:endParaRPr lang="ru-KZ" dirty="0"/>
          </a:p>
        </p:txBody>
      </p:sp>
      <p:pic>
        <p:nvPicPr>
          <p:cNvPr id="7170" name="Picture 2" descr="Болезни рыб летом: чем лечить?. Статьи компании «Товариство з обеженою  відповідальністю &quot;ПЛУТАРХ-М&quot;»">
            <a:extLst>
              <a:ext uri="{FF2B5EF4-FFF2-40B4-BE49-F238E27FC236}">
                <a16:creationId xmlns:a16="http://schemas.microsoft.com/office/drawing/2014/main" id="{E3ECB2F1-EC35-C474-8DEB-DC77C9FD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9683" b="1"/>
          <a:stretch>
            <a:fillRect/>
          </a:stretch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8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09C29-8235-5D2E-7397-F149F4B7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KZ" altLang="ru-KZ" sz="2600" b="1" err="1">
                <a:latin typeface="Google Sans"/>
              </a:rPr>
              <a:t>Балықтардың</a:t>
            </a:r>
            <a:r>
              <a:rPr lang="ru-KZ" altLang="ru-KZ" sz="2600" b="1">
                <a:latin typeface="Google Sans"/>
              </a:rPr>
              <a:t> </a:t>
            </a:r>
            <a:r>
              <a:rPr lang="ru-KZ" altLang="ru-KZ" sz="2600" b="1" err="1">
                <a:latin typeface="Google Sans"/>
              </a:rPr>
              <a:t>бактериялық</a:t>
            </a:r>
            <a:r>
              <a:rPr lang="ru-KZ" altLang="ru-KZ" sz="2600" b="1">
                <a:latin typeface="Google Sans"/>
              </a:rPr>
              <a:t> </a:t>
            </a:r>
            <a:r>
              <a:rPr lang="ru-KZ" altLang="ru-KZ" sz="2600" b="1" err="1">
                <a:latin typeface="Google Sans"/>
              </a:rPr>
              <a:t>аурулары</a:t>
            </a:r>
            <a:r>
              <a:rPr lang="ru-KZ" altLang="ru-KZ" sz="2600" b="1">
                <a:latin typeface="Google Sans"/>
              </a:rPr>
              <a:t>:</a:t>
            </a:r>
            <a:br>
              <a:rPr kumimoji="0" lang="ru-KZ" altLang="ru-KZ" sz="2600" b="0" i="0" u="none" strike="noStrike" cap="none" normalizeH="0" baseline="0">
                <a:ln>
                  <a:noFill/>
                </a:ln>
                <a:effectLst/>
              </a:rPr>
            </a:br>
            <a:endParaRPr lang="ru-KZ" sz="26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BCD4E2-292E-EF86-00CD-4A134EF6C2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06062" y="2291262"/>
            <a:ext cx="8779512" cy="28792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76176" rIns="0" bIns="101568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KZ" altLang="ru-KZ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Google Sans"/>
                <a:hlinkClick r:id="rId2"/>
              </a:rPr>
              <a:t>Аэромоноз (қызыл ауру)</a:t>
            </a:r>
            <a:r>
              <a:rPr kumimoji="0" lang="ru-KZ" altLang="ru-KZ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Google Sans"/>
              </a:rPr>
              <a:t>:</a:t>
            </a:r>
            <a:r>
              <a:rPr kumimoji="0" lang="ru-KZ" altLang="ru-KZ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Google Sans"/>
              </a:rPr>
              <a:t> Балықтардың денесінде қан құйылу, ойық жаралар пайда болады, қабыршақтары түседі.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KZ" altLang="ru-KZ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Google Sans"/>
                <a:hlinkClick r:id="rId3"/>
              </a:rPr>
              <a:t>Фурункулез</a:t>
            </a:r>
            <a:r>
              <a:rPr kumimoji="0" lang="ru-KZ" altLang="ru-KZ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Google Sans"/>
              </a:rPr>
              <a:t>:</a:t>
            </a:r>
            <a:r>
              <a:rPr kumimoji="0" lang="ru-KZ" altLang="ru-KZ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Google Sans"/>
              </a:rPr>
              <a:t> Тұқымдастар мен албырттардың бұлшықетінде іріңді ісіктер (фурункулдар) түзіледі.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KZ" altLang="ru-KZ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Google Sans"/>
              </a:rPr>
              <a:t>Псевдомоноз:</a:t>
            </a:r>
            <a:r>
              <a:rPr kumimoji="0" lang="ru-KZ" altLang="ru-KZ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Google Sans"/>
              </a:rPr>
              <a:t> Терінің терең зақымдануымен және жүзу қанаттарының шіруімен сипатталады.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KZ" altLang="ru-KZ" b="0" i="0" u="none" strike="noStrike" cap="none" normalizeH="0" baseline="0">
              <a:ln>
                <a:noFill/>
              </a:ln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4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DC54D-B72C-58F3-28DA-425ACF2B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</p:spPr>
        <p:txBody>
          <a:bodyPr>
            <a:normAutofit/>
          </a:bodyPr>
          <a:lstStyle/>
          <a:p>
            <a:r>
              <a:rPr lang="ru-RU" dirty="0"/>
              <a:t>Фурункулез.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F491A-4C86-0390-DA4B-A66631CA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103" y="640079"/>
            <a:ext cx="6883072" cy="2959155"/>
          </a:xfrm>
        </p:spPr>
        <p:txBody>
          <a:bodyPr>
            <a:normAutofit/>
          </a:bodyPr>
          <a:lstStyle/>
          <a:p>
            <a:r>
              <a:rPr lang="ru-RU"/>
              <a:t>Батыс Еуропада 1894 жылдан бастап және АҚШ-та 1902 жылдан бері белгілі септикалық ауру. Қазіргі уақытта ол бүкіл әлемде тіркелген. </a:t>
            </a:r>
          </a:p>
          <a:p>
            <a:r>
              <a:rPr lang="ru-RU" b="1"/>
              <a:t>Этиологиясы. </a:t>
            </a:r>
            <a:r>
              <a:rPr lang="ru-RU"/>
              <a:t>Аурудың қоздырғышы - </a:t>
            </a:r>
            <a:r>
              <a:rPr lang="en-US"/>
              <a:t>Aeromonas salmonicida, Vibrionaceae </a:t>
            </a:r>
            <a:r>
              <a:rPr lang="ru-RU"/>
              <a:t>тұқымдасы. Бұлар қысқа, грамтеріс, қозғалмайтын таяқшалар. Ет пептонды агарында және </a:t>
            </a:r>
            <a:r>
              <a:rPr lang="en-US"/>
              <a:t>D </a:t>
            </a:r>
            <a:r>
              <a:rPr lang="ru-RU"/>
              <a:t>агарында олар кішкентай, сәл жалпақ (</a:t>
            </a:r>
            <a:r>
              <a:rPr lang="en-US"/>
              <a:t>R-</a:t>
            </a:r>
            <a:r>
              <a:rPr lang="ru-RU"/>
              <a:t>тәрізді) немесе ылғалды, дөңес (</a:t>
            </a:r>
            <a:r>
              <a:rPr lang="en-US"/>
              <a:t>S-</a:t>
            </a:r>
            <a:r>
              <a:rPr lang="ru-RU"/>
              <a:t>тәрізді) колониялар түрінде өседі.</a:t>
            </a:r>
          </a:p>
        </p:txBody>
      </p:sp>
      <p:sp>
        <p:nvSpPr>
          <p:cNvPr id="8199" name="Rectangle 8198">
            <a:extLst>
              <a:ext uri="{FF2B5EF4-FFF2-40B4-BE49-F238E27FC236}">
                <a16:creationId xmlns:a16="http://schemas.microsoft.com/office/drawing/2014/main" id="{9344763E-1F5B-4192-9E84-267D8A649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223" y="3822192"/>
            <a:ext cx="6882951" cy="20684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50013361-A314-4AA8-8C94-466226554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3905450"/>
            <a:ext cx="6720840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Фурункулез рыб: лечение в аквариуме, фото-обзор">
            <a:extLst>
              <a:ext uri="{FF2B5EF4-FFF2-40B4-BE49-F238E27FC236}">
                <a16:creationId xmlns:a16="http://schemas.microsoft.com/office/drawing/2014/main" id="{AC58E27E-AF5C-5F67-20A3-82802F01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7456" y="3987746"/>
            <a:ext cx="5252483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8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13B9D-5FE3-29AC-686B-28F4E3E7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dirty="0"/>
              <a:t>Эпидемиология.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071E66-5D2C-E077-CE62-12D0627B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404040"/>
                </a:solidFill>
              </a:rPr>
              <a:t>Көптеген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албырт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түрлері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фурункулезге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өте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сезімтал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олардың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өршуі</a:t>
            </a:r>
            <a:r>
              <a:rPr lang="ru-RU" dirty="0">
                <a:solidFill>
                  <a:srgbClr val="404040"/>
                </a:solidFill>
              </a:rPr>
              <a:t> 100% </a:t>
            </a:r>
            <a:r>
              <a:rPr lang="ru-RU" dirty="0" err="1">
                <a:solidFill>
                  <a:srgbClr val="404040"/>
                </a:solidFill>
              </a:rPr>
              <a:t>өлімге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әкелуі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мүмкін</a:t>
            </a:r>
            <a:r>
              <a:rPr lang="ru-RU" dirty="0">
                <a:solidFill>
                  <a:srgbClr val="404040"/>
                </a:solidFill>
              </a:rPr>
              <a:t>. </a:t>
            </a:r>
            <a:r>
              <a:rPr lang="ru-RU" dirty="0" err="1">
                <a:solidFill>
                  <a:srgbClr val="404040"/>
                </a:solidFill>
              </a:rPr>
              <a:t>Сондай-ақ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мөңке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кәдімгі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тұқы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шырға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ақбалық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алабұға</a:t>
            </a:r>
            <a:r>
              <a:rPr lang="ru-RU" dirty="0">
                <a:solidFill>
                  <a:srgbClr val="404040"/>
                </a:solidFill>
              </a:rPr>
              <a:t>, канал сомы, боз </a:t>
            </a:r>
            <a:r>
              <a:rPr lang="ru-RU" dirty="0" err="1">
                <a:solidFill>
                  <a:srgbClr val="404040"/>
                </a:solidFill>
              </a:rPr>
              <a:t>балық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ақ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балық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басқа</a:t>
            </a:r>
            <a:r>
              <a:rPr lang="ru-RU" dirty="0">
                <a:solidFill>
                  <a:srgbClr val="404040"/>
                </a:solidFill>
              </a:rPr>
              <a:t> да </a:t>
            </a:r>
            <a:r>
              <a:rPr lang="ru-RU" dirty="0" err="1">
                <a:solidFill>
                  <a:srgbClr val="404040"/>
                </a:solidFill>
              </a:rPr>
              <a:t>тұщы</a:t>
            </a:r>
            <a:r>
              <a:rPr lang="ru-RU" dirty="0">
                <a:solidFill>
                  <a:srgbClr val="404040"/>
                </a:solidFill>
              </a:rPr>
              <a:t> су мен аквариум </a:t>
            </a:r>
            <a:r>
              <a:rPr lang="ru-RU" dirty="0" err="1">
                <a:solidFill>
                  <a:srgbClr val="404040"/>
                </a:solidFill>
              </a:rPr>
              <a:t>балық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түрлеріне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әсер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етеді</a:t>
            </a:r>
            <a:r>
              <a:rPr lang="ru-RU" dirty="0">
                <a:solidFill>
                  <a:srgbClr val="404040"/>
                </a:solidFill>
              </a:rPr>
              <a:t>.</a:t>
            </a:r>
          </a:p>
          <a:p>
            <a:r>
              <a:rPr lang="ru-RU" dirty="0">
                <a:solidFill>
                  <a:srgbClr val="404040"/>
                </a:solidFill>
              </a:rPr>
              <a:t>Инфекция </a:t>
            </a:r>
            <a:r>
              <a:rPr lang="ru-RU" dirty="0" err="1">
                <a:solidFill>
                  <a:srgbClr val="404040"/>
                </a:solidFill>
              </a:rPr>
              <a:t>көзі</a:t>
            </a:r>
            <a:r>
              <a:rPr lang="ru-RU" dirty="0">
                <a:solidFill>
                  <a:srgbClr val="404040"/>
                </a:solidFill>
              </a:rPr>
              <a:t> - ауру </a:t>
            </a:r>
            <a:r>
              <a:rPr lang="ru-RU" dirty="0" err="1">
                <a:solidFill>
                  <a:srgbClr val="404040"/>
                </a:solidFill>
              </a:rPr>
              <a:t>балықтар</a:t>
            </a:r>
            <a:r>
              <a:rPr lang="ru-RU" dirty="0">
                <a:solidFill>
                  <a:srgbClr val="404040"/>
                </a:solidFill>
              </a:rPr>
              <a:t> мен </a:t>
            </a:r>
            <a:r>
              <a:rPr lang="ru-RU" dirty="0" err="1">
                <a:solidFill>
                  <a:srgbClr val="404040"/>
                </a:solidFill>
              </a:rPr>
              <a:t>тасымалдаушы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балықтар</a:t>
            </a:r>
            <a:r>
              <a:rPr lang="ru-RU" dirty="0">
                <a:solidFill>
                  <a:srgbClr val="404040"/>
                </a:solidFill>
              </a:rPr>
              <a:t>. Фурункулез </a:t>
            </a:r>
            <a:r>
              <a:rPr lang="ru-RU" dirty="0" err="1">
                <a:solidFill>
                  <a:srgbClr val="404040"/>
                </a:solidFill>
              </a:rPr>
              <a:t>көбінесе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көктем</a:t>
            </a:r>
            <a:r>
              <a:rPr lang="ru-RU" dirty="0">
                <a:solidFill>
                  <a:srgbClr val="404040"/>
                </a:solidFill>
              </a:rPr>
              <a:t> мен </a:t>
            </a:r>
            <a:r>
              <a:rPr lang="ru-RU" dirty="0" err="1">
                <a:solidFill>
                  <a:srgbClr val="404040"/>
                </a:solidFill>
              </a:rPr>
              <a:t>жазда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кездеседі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бірақ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қолайсыз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жағдайларда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ол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күз</a:t>
            </a:r>
            <a:r>
              <a:rPr lang="ru-RU" dirty="0">
                <a:solidFill>
                  <a:srgbClr val="404040"/>
                </a:solidFill>
              </a:rPr>
              <a:t> бен </a:t>
            </a:r>
            <a:r>
              <a:rPr lang="ru-RU" dirty="0" err="1">
                <a:solidFill>
                  <a:srgbClr val="404040"/>
                </a:solidFill>
              </a:rPr>
              <a:t>қыста</a:t>
            </a:r>
            <a:r>
              <a:rPr lang="ru-RU" dirty="0">
                <a:solidFill>
                  <a:srgbClr val="404040"/>
                </a:solidFill>
              </a:rPr>
              <a:t>, ал </a:t>
            </a:r>
            <a:r>
              <a:rPr lang="ru-RU" dirty="0" err="1">
                <a:solidFill>
                  <a:srgbClr val="404040"/>
                </a:solidFill>
              </a:rPr>
              <a:t>қоныс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аударатын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албырттарда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өзендерге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уылдырық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шашу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кезінде</a:t>
            </a:r>
            <a:r>
              <a:rPr lang="ru-RU" dirty="0">
                <a:solidFill>
                  <a:srgbClr val="404040"/>
                </a:solidFill>
              </a:rPr>
              <a:t> де </a:t>
            </a:r>
            <a:r>
              <a:rPr lang="ru-RU" dirty="0" err="1">
                <a:solidFill>
                  <a:srgbClr val="404040"/>
                </a:solidFill>
              </a:rPr>
              <a:t>пайда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болуы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мүмкін</a:t>
            </a:r>
            <a:r>
              <a:rPr lang="ru-RU" dirty="0">
                <a:solidFill>
                  <a:srgbClr val="404040"/>
                </a:solidFill>
              </a:rPr>
              <a:t>.</a:t>
            </a:r>
            <a:endParaRPr lang="ru-K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4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88426-6261-3CA4-C3EA-35ED6362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dirty="0"/>
              <a:t>К</a:t>
            </a:r>
            <a:r>
              <a:rPr lang="kk-KZ" dirty="0"/>
              <a:t>үрес</a:t>
            </a:r>
            <a:r>
              <a:rPr lang="ru-RU" dirty="0"/>
              <a:t> </a:t>
            </a:r>
            <a:r>
              <a:rPr lang="ru-RU" dirty="0" err="1"/>
              <a:t>шаралары</a:t>
            </a:r>
            <a:r>
              <a:rPr lang="ru-RU" dirty="0"/>
              <a:t>.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D8C27-C40D-79E3-F207-DD751C3E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404040"/>
                </a:solidFill>
              </a:rPr>
              <a:t>Фурункулезбен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ауыратын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тоған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көл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балық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фермаларында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сондай-ақ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коммерциялық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албырт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өсіретін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инкубаторларда</a:t>
            </a:r>
            <a:r>
              <a:rPr lang="ru-RU" dirty="0">
                <a:solidFill>
                  <a:srgbClr val="404040"/>
                </a:solidFill>
              </a:rPr>
              <a:t> карантин </a:t>
            </a:r>
            <a:r>
              <a:rPr lang="ru-RU" dirty="0" err="1">
                <a:solidFill>
                  <a:srgbClr val="404040"/>
                </a:solidFill>
              </a:rPr>
              <a:t>белгіленеді</a:t>
            </a:r>
            <a:r>
              <a:rPr lang="ru-RU" dirty="0">
                <a:solidFill>
                  <a:srgbClr val="404040"/>
                </a:solidFill>
              </a:rPr>
              <a:t>.</a:t>
            </a:r>
          </a:p>
          <a:p>
            <a:r>
              <a:rPr lang="ru-RU" dirty="0" err="1">
                <a:solidFill>
                  <a:srgbClr val="404040"/>
                </a:solidFill>
              </a:rPr>
              <a:t>Аурудың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одан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әрі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таралуын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болдырмау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үшін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бірқатар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емдеу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алдын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алу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шаралары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әзірленуде</a:t>
            </a:r>
            <a:r>
              <a:rPr lang="ru-RU" dirty="0">
                <a:solidFill>
                  <a:srgbClr val="404040"/>
                </a:solidFill>
              </a:rPr>
              <a:t>. </a:t>
            </a:r>
            <a:r>
              <a:rPr lang="ru-RU" dirty="0" err="1">
                <a:solidFill>
                  <a:srgbClr val="404040"/>
                </a:solidFill>
              </a:rPr>
              <a:t>Жұмыртқалармен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бірге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патогеннің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енуіне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жол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бермеу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үшін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олар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акрифлавинмен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формалинмен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немесе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йодинолмен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өңделеді</a:t>
            </a:r>
            <a:r>
              <a:rPr lang="ru-RU" dirty="0">
                <a:solidFill>
                  <a:srgbClr val="404040"/>
                </a:solidFill>
              </a:rPr>
              <a:t>. </a:t>
            </a:r>
            <a:r>
              <a:rPr lang="ru-RU" dirty="0" err="1">
                <a:solidFill>
                  <a:srgbClr val="404040"/>
                </a:solidFill>
              </a:rPr>
              <a:t>Барлық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зақымдалған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балықтар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ұсталып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нұсқаулық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бойынша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пайдаланылады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немесе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сульфаниламидтермен</a:t>
            </a:r>
            <a:r>
              <a:rPr lang="ru-RU" dirty="0">
                <a:solidFill>
                  <a:srgbClr val="404040"/>
                </a:solidFill>
              </a:rPr>
              <a:t>, </a:t>
            </a:r>
            <a:r>
              <a:rPr lang="ru-RU" dirty="0" err="1">
                <a:solidFill>
                  <a:srgbClr val="404040"/>
                </a:solidFill>
              </a:rPr>
              <a:t>антибиотиктермен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және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нитрофурандармен</a:t>
            </a:r>
            <a:r>
              <a:rPr lang="ru-RU" dirty="0">
                <a:solidFill>
                  <a:srgbClr val="404040"/>
                </a:solidFill>
              </a:rPr>
              <a:t> </a:t>
            </a:r>
            <a:r>
              <a:rPr lang="ru-RU" dirty="0" err="1">
                <a:solidFill>
                  <a:srgbClr val="404040"/>
                </a:solidFill>
              </a:rPr>
              <a:t>өңделеді</a:t>
            </a:r>
            <a:r>
              <a:rPr lang="ru-RU" dirty="0">
                <a:solidFill>
                  <a:srgbClr val="404040"/>
                </a:solidFill>
              </a:rPr>
              <a:t>.</a:t>
            </a:r>
            <a:endParaRPr lang="ru-K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6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3451F-64D2-017E-782F-1549C400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ru-RU"/>
              <a:t>Тұқы эритродерматиті </a:t>
            </a:r>
            <a:endParaRPr lang="ru-KZ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200F5DD-1FB3-9CAE-9F87-DE5D353F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886" y="964692"/>
            <a:ext cx="2656122" cy="230344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0FDA65C-94FE-38D0-B22D-2BB0583F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" y="3771478"/>
            <a:ext cx="3707652" cy="193131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B7DD658-41DD-8744-2236-1AAA4CC6F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646" y="2475145"/>
            <a:ext cx="6142233" cy="34092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 dirty="0"/>
              <a:t>– </a:t>
            </a:r>
            <a:r>
              <a:rPr lang="ru-RU" sz="1500" dirty="0" err="1"/>
              <a:t>тұқы</a:t>
            </a:r>
            <a:r>
              <a:rPr lang="ru-RU" sz="1500" dirty="0"/>
              <a:t> </a:t>
            </a:r>
            <a:r>
              <a:rPr lang="ru-RU" sz="1500" dirty="0" err="1"/>
              <a:t>балықтарының</a:t>
            </a:r>
            <a:r>
              <a:rPr lang="ru-RU" sz="1500" dirty="0"/>
              <a:t> </a:t>
            </a:r>
            <a:r>
              <a:rPr lang="ru-RU" sz="1500" dirty="0" err="1"/>
              <a:t>кең</a:t>
            </a:r>
            <a:r>
              <a:rPr lang="ru-RU" sz="1500" dirty="0"/>
              <a:t> </a:t>
            </a:r>
            <a:r>
              <a:rPr lang="ru-RU" sz="1500" dirty="0" err="1"/>
              <a:t>беткі</a:t>
            </a:r>
            <a:r>
              <a:rPr lang="ru-RU" sz="1500" dirty="0"/>
              <a:t> </a:t>
            </a:r>
            <a:r>
              <a:rPr lang="ru-RU" sz="1500" dirty="0" err="1"/>
              <a:t>зақымдануларының</a:t>
            </a:r>
            <a:r>
              <a:rPr lang="ru-RU" sz="1500" dirty="0"/>
              <a:t> </a:t>
            </a:r>
            <a:r>
              <a:rPr lang="ru-RU" sz="1500" dirty="0" err="1"/>
              <a:t>пайда</a:t>
            </a:r>
            <a:r>
              <a:rPr lang="ru-RU" sz="1500" dirty="0"/>
              <a:t> </a:t>
            </a:r>
            <a:r>
              <a:rPr lang="ru-RU" sz="1500" dirty="0" err="1"/>
              <a:t>болуымен</a:t>
            </a:r>
            <a:r>
              <a:rPr lang="ru-RU" sz="1500" dirty="0"/>
              <a:t> </a:t>
            </a:r>
            <a:r>
              <a:rPr lang="ru-RU" sz="1500" dirty="0" err="1"/>
              <a:t>сипатталатын</a:t>
            </a:r>
            <a:r>
              <a:rPr lang="ru-RU" sz="1500" dirty="0"/>
              <a:t> </a:t>
            </a:r>
            <a:r>
              <a:rPr lang="ru-RU" sz="1500" dirty="0" err="1"/>
              <a:t>ауруы</a:t>
            </a:r>
            <a:r>
              <a:rPr lang="ru-RU" sz="15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500" i="1" u="sng" dirty="0" err="1"/>
              <a:t>Этиологиясы</a:t>
            </a:r>
            <a:r>
              <a:rPr lang="ru-RU" sz="1500" i="1" u="sng" dirty="0"/>
              <a:t>. </a:t>
            </a:r>
            <a:r>
              <a:rPr lang="ru-RU" sz="1500" dirty="0" err="1"/>
              <a:t>Эритродерматиттің</a:t>
            </a:r>
            <a:r>
              <a:rPr lang="ru-RU" sz="1500" dirty="0"/>
              <a:t> </a:t>
            </a:r>
            <a:r>
              <a:rPr lang="ru-RU" sz="1500" dirty="0" err="1"/>
              <a:t>қоздырғышы</a:t>
            </a:r>
            <a:r>
              <a:rPr lang="ru-RU" sz="1500" dirty="0"/>
              <a:t> – </a:t>
            </a:r>
            <a:r>
              <a:rPr lang="ru-RU" sz="1500" dirty="0" err="1"/>
              <a:t>қозғалмайтын</a:t>
            </a:r>
            <a:r>
              <a:rPr lang="ru-RU" sz="1500" dirty="0"/>
              <a:t> </a:t>
            </a:r>
            <a:r>
              <a:rPr lang="ru-RU" sz="1500" dirty="0" err="1"/>
              <a:t>грамтеріс</a:t>
            </a:r>
            <a:r>
              <a:rPr lang="ru-RU" sz="1500" dirty="0"/>
              <a:t> </a:t>
            </a:r>
            <a:r>
              <a:rPr lang="ru-RU" sz="1500" dirty="0" err="1"/>
              <a:t>таяқшасы</a:t>
            </a:r>
            <a:r>
              <a:rPr lang="ru-RU" sz="1500" dirty="0"/>
              <a:t>, </a:t>
            </a:r>
            <a:r>
              <a:rPr lang="en-US" sz="1500" dirty="0"/>
              <a:t>Aeromonas</a:t>
            </a:r>
            <a:r>
              <a:rPr lang="en-US" sz="1500" b="1" dirty="0"/>
              <a:t> </a:t>
            </a:r>
            <a:r>
              <a:rPr lang="en-US" sz="1500" dirty="0" err="1"/>
              <a:t>salmonicida</a:t>
            </a:r>
            <a:r>
              <a:rPr lang="en-US" sz="1500" dirty="0"/>
              <a:t>-</a:t>
            </a:r>
            <a:r>
              <a:rPr lang="ru-RU" sz="1500" dirty="0" err="1"/>
              <a:t>ның</a:t>
            </a:r>
            <a:r>
              <a:rPr lang="ru-RU" sz="1500" dirty="0"/>
              <a:t> </a:t>
            </a:r>
            <a:r>
              <a:rPr lang="ru-RU" sz="1500" dirty="0" err="1"/>
              <a:t>ахромогендік</a:t>
            </a:r>
            <a:r>
              <a:rPr lang="ru-RU" sz="1500" dirty="0"/>
              <a:t> </a:t>
            </a:r>
            <a:r>
              <a:rPr lang="ru-RU" sz="1500" dirty="0" err="1"/>
              <a:t>кіші</a:t>
            </a:r>
            <a:r>
              <a:rPr lang="ru-RU" sz="1500" dirty="0"/>
              <a:t> </a:t>
            </a:r>
            <a:r>
              <a:rPr lang="ru-RU" sz="1500" dirty="0" err="1"/>
              <a:t>түрі</a:t>
            </a:r>
            <a:r>
              <a:rPr lang="ru-RU" sz="1500" dirty="0"/>
              <a:t> </a:t>
            </a:r>
            <a:r>
              <a:rPr lang="en-US" sz="1500" dirty="0"/>
              <a:t>A. </a:t>
            </a:r>
            <a:r>
              <a:rPr lang="en-US" sz="1500" dirty="0" err="1"/>
              <a:t>salmonicida</a:t>
            </a:r>
            <a:r>
              <a:rPr lang="en-US" sz="1500" dirty="0"/>
              <a:t> subsp. </a:t>
            </a:r>
            <a:r>
              <a:rPr lang="en-US" sz="1500" dirty="0" err="1"/>
              <a:t>achromogenes</a:t>
            </a:r>
            <a:r>
              <a:rPr lang="en-US" sz="1500" dirty="0"/>
              <a:t>.</a:t>
            </a:r>
            <a:endParaRPr lang="kk-KZ" sz="1500" dirty="0"/>
          </a:p>
          <a:p>
            <a:pPr>
              <a:lnSpc>
                <a:spcPct val="90000"/>
              </a:lnSpc>
            </a:pPr>
            <a:r>
              <a:rPr lang="ru-RU" sz="1500" i="1" u="sng" dirty="0"/>
              <a:t>Эпизоотология. </a:t>
            </a:r>
            <a:r>
              <a:rPr lang="ru-RU" sz="1500" dirty="0"/>
              <a:t>Ауру </a:t>
            </a:r>
            <a:r>
              <a:rPr lang="ru-RU" sz="1500" dirty="0" err="1"/>
              <a:t>тұқы</a:t>
            </a:r>
            <a:r>
              <a:rPr lang="ru-RU" sz="1500" dirty="0"/>
              <a:t> </a:t>
            </a:r>
            <a:r>
              <a:rPr lang="ru-RU" sz="1500" dirty="0" err="1"/>
              <a:t>шаруашылығы</a:t>
            </a:r>
            <a:r>
              <a:rPr lang="ru-RU" sz="1500" dirty="0"/>
              <a:t> </a:t>
            </a:r>
            <a:r>
              <a:rPr lang="ru-RU" sz="1500" dirty="0" err="1"/>
              <a:t>дамыған</a:t>
            </a:r>
            <a:r>
              <a:rPr lang="ru-RU" sz="1500" dirty="0"/>
              <a:t> </a:t>
            </a:r>
            <a:r>
              <a:rPr lang="ru-RU" sz="1500" dirty="0" err="1"/>
              <a:t>елдерде</a:t>
            </a:r>
            <a:r>
              <a:rPr lang="ru-RU" sz="1500" dirty="0"/>
              <a:t> </a:t>
            </a:r>
            <a:r>
              <a:rPr lang="ru-RU" sz="1500" dirty="0" err="1"/>
              <a:t>кездеседі</a:t>
            </a:r>
            <a:r>
              <a:rPr lang="ru-RU" sz="1500" dirty="0"/>
              <a:t>. Ол </a:t>
            </a:r>
            <a:r>
              <a:rPr lang="ru-RU" sz="1500" dirty="0" err="1"/>
              <a:t>тұқы</a:t>
            </a:r>
            <a:r>
              <a:rPr lang="ru-RU" sz="1500" dirty="0"/>
              <a:t> </a:t>
            </a:r>
            <a:r>
              <a:rPr lang="ru-RU" sz="1500" dirty="0" err="1"/>
              <a:t>балықтарына</a:t>
            </a:r>
            <a:r>
              <a:rPr lang="ru-RU" sz="1500" dirty="0"/>
              <a:t> </a:t>
            </a:r>
            <a:r>
              <a:rPr lang="ru-RU" sz="1500" dirty="0" err="1"/>
              <a:t>екі</a:t>
            </a:r>
            <a:r>
              <a:rPr lang="ru-RU" sz="1500" dirty="0"/>
              <a:t> </a:t>
            </a:r>
            <a:r>
              <a:rPr lang="ru-RU" sz="1500" dirty="0" err="1"/>
              <a:t>жастан</a:t>
            </a:r>
            <a:r>
              <a:rPr lang="ru-RU" sz="1500" dirty="0"/>
              <a:t> </a:t>
            </a:r>
            <a:r>
              <a:rPr lang="ru-RU" sz="1500" dirty="0" err="1"/>
              <a:t>бастап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err="1"/>
              <a:t>жыныстық</a:t>
            </a:r>
            <a:r>
              <a:rPr lang="ru-RU" sz="1500" dirty="0"/>
              <a:t> </a:t>
            </a:r>
            <a:r>
              <a:rPr lang="ru-RU" sz="1500" dirty="0" err="1"/>
              <a:t>жетілу</a:t>
            </a:r>
            <a:r>
              <a:rPr lang="ru-RU" sz="1500" dirty="0"/>
              <a:t> </a:t>
            </a:r>
            <a:r>
              <a:rPr lang="ru-RU" sz="1500" dirty="0" err="1"/>
              <a:t>кезеңінде</a:t>
            </a:r>
            <a:r>
              <a:rPr lang="ru-RU" sz="1500" dirty="0"/>
              <a:t> </a:t>
            </a:r>
            <a:r>
              <a:rPr lang="ru-RU" sz="1500" dirty="0" err="1"/>
              <a:t>әсер</a:t>
            </a:r>
            <a:r>
              <a:rPr lang="ru-RU" sz="1500" dirty="0"/>
              <a:t> </a:t>
            </a:r>
            <a:r>
              <a:rPr lang="ru-RU" sz="1500" dirty="0" err="1"/>
              <a:t>етеді</a:t>
            </a:r>
            <a:r>
              <a:rPr lang="ru-RU" sz="1500" dirty="0"/>
              <a:t>. </a:t>
            </a:r>
            <a:r>
              <a:rPr lang="ru-RU" sz="1500" dirty="0" err="1"/>
              <a:t>Егде</a:t>
            </a:r>
            <a:r>
              <a:rPr lang="ru-RU" sz="1500" dirty="0"/>
              <a:t> </a:t>
            </a:r>
            <a:r>
              <a:rPr lang="ru-RU" sz="1500" dirty="0" err="1"/>
              <a:t>жастағы</a:t>
            </a:r>
            <a:r>
              <a:rPr lang="ru-RU" sz="1500" dirty="0"/>
              <a:t> </a:t>
            </a:r>
            <a:r>
              <a:rPr lang="ru-RU" sz="1500" dirty="0" err="1"/>
              <a:t>өсірушілер</a:t>
            </a:r>
            <a:r>
              <a:rPr lang="ru-RU" sz="1500" dirty="0"/>
              <a:t> </a:t>
            </a:r>
            <a:r>
              <a:rPr lang="ru-RU" sz="1500" dirty="0" err="1"/>
              <a:t>арасында</a:t>
            </a:r>
            <a:r>
              <a:rPr lang="ru-RU" sz="1500" dirty="0"/>
              <a:t> </a:t>
            </a:r>
            <a:r>
              <a:rPr lang="ru-RU" sz="1500" dirty="0" err="1"/>
              <a:t>өлім-жітім</a:t>
            </a:r>
            <a:r>
              <a:rPr lang="ru-RU" sz="1500" dirty="0"/>
              <a:t> 45-90%-</a:t>
            </a:r>
            <a:r>
              <a:rPr lang="ru-RU" sz="1500" dirty="0" err="1"/>
              <a:t>ға</a:t>
            </a:r>
            <a:r>
              <a:rPr lang="ru-RU" sz="1500" dirty="0"/>
              <a:t> </a:t>
            </a:r>
            <a:r>
              <a:rPr lang="ru-RU" sz="1500" dirty="0" err="1"/>
              <a:t>жетуі</a:t>
            </a:r>
            <a:r>
              <a:rPr lang="ru-RU" sz="1500" dirty="0"/>
              <a:t> </a:t>
            </a:r>
            <a:r>
              <a:rPr lang="ru-RU" sz="1500" dirty="0" err="1"/>
              <a:t>мүмкін</a:t>
            </a:r>
            <a:r>
              <a:rPr lang="ru-RU" sz="1500" dirty="0"/>
              <a:t>. </a:t>
            </a:r>
          </a:p>
          <a:p>
            <a:pPr>
              <a:lnSpc>
                <a:spcPct val="90000"/>
              </a:lnSpc>
            </a:pPr>
            <a:r>
              <a:rPr lang="ru-RU" sz="1500" dirty="0" err="1"/>
              <a:t>Ауруды</a:t>
            </a:r>
            <a:r>
              <a:rPr lang="ru-RU" sz="1500" dirty="0"/>
              <a:t> </a:t>
            </a:r>
            <a:r>
              <a:rPr lang="ru-RU" sz="1500" dirty="0" err="1"/>
              <a:t>қоздыратын</a:t>
            </a:r>
            <a:r>
              <a:rPr lang="ru-RU" sz="1500" dirty="0"/>
              <a:t> </a:t>
            </a:r>
            <a:r>
              <a:rPr lang="ru-RU" sz="1500" dirty="0" err="1"/>
              <a:t>факторларға</a:t>
            </a:r>
            <a:r>
              <a:rPr lang="ru-RU" sz="1500" dirty="0"/>
              <a:t> </a:t>
            </a:r>
            <a:r>
              <a:rPr lang="ru-RU" sz="1500" dirty="0" err="1"/>
              <a:t>жарақат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err="1"/>
              <a:t>судағы</a:t>
            </a:r>
            <a:r>
              <a:rPr lang="ru-RU" sz="1500" dirty="0"/>
              <a:t> </a:t>
            </a:r>
            <a:r>
              <a:rPr lang="ru-RU" sz="1500" dirty="0" err="1"/>
              <a:t>органикалық</a:t>
            </a:r>
            <a:r>
              <a:rPr lang="ru-RU" sz="1500" dirty="0"/>
              <a:t> </a:t>
            </a:r>
            <a:r>
              <a:rPr lang="ru-RU" sz="1500" dirty="0" err="1"/>
              <a:t>заттардың</a:t>
            </a:r>
            <a:r>
              <a:rPr lang="ru-RU" sz="1500" dirty="0"/>
              <a:t> </a:t>
            </a:r>
            <a:r>
              <a:rPr lang="ru-RU" sz="1500" dirty="0" err="1"/>
              <a:t>жоғары</a:t>
            </a:r>
            <a:r>
              <a:rPr lang="ru-RU" sz="1500" dirty="0"/>
              <a:t> </a:t>
            </a:r>
            <a:r>
              <a:rPr lang="ru-RU" sz="1500" dirty="0" err="1"/>
              <a:t>деңгейі</a:t>
            </a:r>
            <a:r>
              <a:rPr lang="ru-RU" sz="1500" dirty="0"/>
              <a:t> </a:t>
            </a:r>
            <a:r>
              <a:rPr lang="ru-RU" sz="1500" dirty="0" err="1"/>
              <a:t>жатады.Таралу</a:t>
            </a:r>
            <a:r>
              <a:rPr lang="ru-RU" sz="1500" dirty="0"/>
              <a:t> </a:t>
            </a:r>
            <a:r>
              <a:rPr lang="ru-RU" sz="1500" dirty="0" err="1"/>
              <a:t>факторларына</a:t>
            </a:r>
            <a:r>
              <a:rPr lang="ru-RU" sz="1500" dirty="0"/>
              <a:t> </a:t>
            </a:r>
            <a:r>
              <a:rPr lang="ru-RU" sz="1500" dirty="0" err="1"/>
              <a:t>ластанған</a:t>
            </a:r>
            <a:r>
              <a:rPr lang="ru-RU" sz="1500" dirty="0"/>
              <a:t> </a:t>
            </a:r>
            <a:r>
              <a:rPr lang="ru-RU" sz="1500" dirty="0" err="1"/>
              <a:t>тоғандардан</a:t>
            </a:r>
            <a:r>
              <a:rPr lang="ru-RU" sz="1500" dirty="0"/>
              <a:t> су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err="1"/>
              <a:t>жұқтырған</a:t>
            </a:r>
            <a:r>
              <a:rPr lang="ru-RU" sz="1500" dirty="0"/>
              <a:t> </a:t>
            </a:r>
            <a:r>
              <a:rPr lang="ru-RU" sz="1500" dirty="0" err="1"/>
              <a:t>балықтардың</a:t>
            </a:r>
            <a:r>
              <a:rPr lang="ru-RU" sz="1500" dirty="0"/>
              <a:t> </a:t>
            </a:r>
            <a:r>
              <a:rPr lang="ru-RU" sz="1500" dirty="0" err="1"/>
              <a:t>тасымалдануы</a:t>
            </a:r>
            <a:r>
              <a:rPr lang="ru-RU" sz="1500" dirty="0"/>
              <a:t> </a:t>
            </a:r>
            <a:r>
              <a:rPr lang="ru-RU" sz="1500" dirty="0" err="1"/>
              <a:t>жатады</a:t>
            </a:r>
            <a:r>
              <a:rPr lang="ru-RU" sz="1500" dirty="0"/>
              <a:t>. Инфекция </a:t>
            </a:r>
            <a:r>
              <a:rPr lang="ru-RU" sz="1500" dirty="0" err="1"/>
              <a:t>көзі</a:t>
            </a:r>
            <a:r>
              <a:rPr lang="ru-RU" sz="1500" dirty="0"/>
              <a:t> – ауру </a:t>
            </a:r>
            <a:r>
              <a:rPr lang="ru-RU" sz="1500" dirty="0" err="1"/>
              <a:t>балықтар</a:t>
            </a:r>
            <a:r>
              <a:rPr lang="ru-RU" sz="1500" dirty="0"/>
              <a:t>.</a:t>
            </a:r>
            <a:endParaRPr lang="ru-KZ" sz="1500" dirty="0"/>
          </a:p>
        </p:txBody>
      </p:sp>
    </p:spTree>
    <p:extLst>
      <p:ext uri="{BB962C8B-B14F-4D97-AF65-F5344CB8AC3E}">
        <p14:creationId xmlns:p14="http://schemas.microsoft.com/office/powerpoint/2010/main" val="217338004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3082</TotalTime>
  <Words>1714</Words>
  <Application>Microsoft Office PowerPoint</Application>
  <PresentationFormat>Широкоэкранный</PresentationFormat>
  <Paragraphs>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Corbel</vt:lpstr>
      <vt:lpstr>Gill Sans MT</vt:lpstr>
      <vt:lpstr>Google Sans</vt:lpstr>
      <vt:lpstr>Times New Roman</vt:lpstr>
      <vt:lpstr>Посылка</vt:lpstr>
      <vt:lpstr>Балықтар мен шаянтәрізділердің бактериялық және саңырауқұлақтық аурулары </vt:lpstr>
      <vt:lpstr>Презентация PowerPoint</vt:lpstr>
      <vt:lpstr>Презентация PowerPoint</vt:lpstr>
      <vt:lpstr>Презентация PowerPoint</vt:lpstr>
      <vt:lpstr>Балықтардың бактериялық аурулары: </vt:lpstr>
      <vt:lpstr>Фурункулез. </vt:lpstr>
      <vt:lpstr>Эпидемиология. </vt:lpstr>
      <vt:lpstr>Күрес шаралары. </vt:lpstr>
      <vt:lpstr>Тұқы эритродерматиті </vt:lpstr>
      <vt:lpstr>Презентация PowerPoint</vt:lpstr>
      <vt:lpstr>Презентация PowerPoint</vt:lpstr>
      <vt:lpstr>Pseudomonas инфекциялары</vt:lpstr>
      <vt:lpstr>Энтеробактериялар тудыратын аурулар</vt:lpstr>
      <vt:lpstr>Презентация PowerPoint</vt:lpstr>
      <vt:lpstr>Миксобактериоздар </vt:lpstr>
      <vt:lpstr>Презентация PowerPoint</vt:lpstr>
      <vt:lpstr>Саңырауқұлақ аурулары</vt:lpstr>
      <vt:lpstr>Балықтардың саңырауқұлақтық аурулары (Микоздар): </vt:lpstr>
      <vt:lpstr>Бранкиомикоз </vt:lpstr>
      <vt:lpstr>Сапролегниоз </vt:lpstr>
      <vt:lpstr>Терең микоз </vt:lpstr>
      <vt:lpstr>Шаянтәрізділердің аурулары: </vt:lpstr>
      <vt:lpstr>Негізгі жұқпалы аурулар:</vt:lpstr>
      <vt:lpstr>Вирустық инфекциялар</vt:lpstr>
      <vt:lpstr>Алдын алу және бақылау: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Диас Суюнбай</dc:creator>
  <cp:lastModifiedBy>Диас Суюнбай</cp:lastModifiedBy>
  <cp:revision>12</cp:revision>
  <dcterms:created xsi:type="dcterms:W3CDTF">2026-04-10T16:36:08Z</dcterms:created>
  <dcterms:modified xsi:type="dcterms:W3CDTF">2026-04-13T05:21:30Z</dcterms:modified>
</cp:coreProperties>
</file>